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727" r:id="rId2"/>
    <p:sldId id="712" r:id="rId3"/>
    <p:sldId id="596" r:id="rId4"/>
    <p:sldId id="757" r:id="rId5"/>
    <p:sldId id="653" r:id="rId6"/>
    <p:sldId id="594" r:id="rId7"/>
    <p:sldId id="625" r:id="rId8"/>
    <p:sldId id="626" r:id="rId9"/>
    <p:sldId id="654" r:id="rId10"/>
    <p:sldId id="537" r:id="rId11"/>
    <p:sldId id="647" r:id="rId12"/>
    <p:sldId id="59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969696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1993" autoAdjust="0"/>
  </p:normalViewPr>
  <p:slideViewPr>
    <p:cSldViewPr>
      <p:cViewPr varScale="1">
        <p:scale>
          <a:sx n="124" d="100"/>
          <a:sy n="124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56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557338" y="8523288"/>
            <a:ext cx="397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i="1"/>
              <a:t>James Hawkins, 78 Polwarth Terrace, Edinburgh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260648" y="263525"/>
            <a:ext cx="6494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i="1" u="sng" dirty="0"/>
              <a:t>how to live well: a shared exploration 7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6664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7E701F-A92E-40A4-A34F-E6BB03AFC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919785A-2F85-41A0-89A1-04898DFD1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506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2493-A22B-4EA1-9D96-6A6CB788B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022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D3EC-4590-4BA8-8C63-24C237B124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680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A112-4C98-458D-B188-C47FC1B10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506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8F52-FCD6-4DDA-B8A8-0DCA04255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991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3654-7D12-4773-8B22-B6B2D4751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198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737F-3A87-4CED-AE2A-C25D40C08F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43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ADB7-018F-4D26-B865-F557CB621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82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E118-3393-4F5B-9ECB-C0C1C8DFE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951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7D3D-1893-4EA3-8FCF-4188F60A3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329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3F17-CC74-46B4-9262-FA19EC612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2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3257-2213-4C30-9238-7BB91032A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05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7589-10A0-457B-A449-20DBDE0CE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28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C1F47D9-841C-4D57-92F4-9A39A81E5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.ox.ac.uk/team/robin-dunbar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relationships are central  	for health &amp; wellbeing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funeral speeches – goals   	for relationship roles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023684"/>
              </p:ext>
            </p:extLst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86B9B3BC-0A52-8E44-869F-7C3F602E27F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2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A45880D-5D6E-3947-946A-7D4D9714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5123"/>
            <a:ext cx="7968762" cy="984738"/>
          </a:xfrm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92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three (+one) key psychological needs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1090F3-975D-464B-9128-D45CE1114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74124" y="1633905"/>
            <a:ext cx="4985238" cy="3513992"/>
          </a:xfrm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autonomy – personal choice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compulsion by outside forces</a:t>
            </a:r>
          </a:p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competence – capable &amp; effective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incompetent &amp; inefficient</a:t>
            </a:r>
          </a:p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relatedness – regular emotional intimacy &amp; shared activities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isolation &amp; loneliness</a:t>
            </a:r>
          </a:p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beneficence </a:t>
            </a:r>
            <a:r>
              <a:rPr lang="mr-IN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benevolence, being able to give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 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just self-centred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ED97952E-C279-164F-97B0-0AA24A494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290038"/>
            <a:ext cx="6705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F883AE88-CD2D-D643-9A0A-79D3F713E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715" y="1701312"/>
            <a:ext cx="0" cy="3446585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A0438AA-0729-2B49-9235-088208CE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31" y="5530297"/>
            <a:ext cx="8521212" cy="9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92" tIns="42497" rIns="84992" bIns="42497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77" dirty="0">
                <a:latin typeface="Tahoma" panose="020B0604030504040204" pitchFamily="34" charset="0"/>
              </a:rPr>
              <a:t>Reis, H. T., K. M. Sheldon, et al. (2000).  </a:t>
            </a:r>
            <a:r>
              <a:rPr lang="en-GB" altLang="en-US" sz="1477" i="1" dirty="0">
                <a:latin typeface="Tahoma" panose="020B0604030504040204" pitchFamily="34" charset="0"/>
              </a:rPr>
              <a:t>Daily well-being: the role of autonomy, competence, and relatedness.</a:t>
            </a:r>
            <a:r>
              <a:rPr lang="en-GB" altLang="en-US" sz="1477" dirty="0">
                <a:latin typeface="Tahoma" panose="020B0604030504040204" pitchFamily="34" charset="0"/>
              </a:rPr>
              <a:t>  </a:t>
            </a:r>
            <a:r>
              <a:rPr lang="en-GB" altLang="en-US" sz="1477" dirty="0" err="1">
                <a:latin typeface="Tahoma" panose="020B0604030504040204" pitchFamily="34" charset="0"/>
              </a:rPr>
              <a:t>Pers</a:t>
            </a:r>
            <a:r>
              <a:rPr lang="en-GB" altLang="en-US" sz="1477" dirty="0">
                <a:latin typeface="Tahoma" panose="020B0604030504040204" pitchFamily="34" charset="0"/>
              </a:rPr>
              <a:t> Soc </a:t>
            </a:r>
            <a:r>
              <a:rPr lang="en-GB" altLang="en-US" sz="1477" dirty="0" err="1">
                <a:latin typeface="Tahoma" panose="020B0604030504040204" pitchFamily="34" charset="0"/>
              </a:rPr>
              <a:t>Psychol</a:t>
            </a:r>
            <a:r>
              <a:rPr lang="en-GB" altLang="en-US" sz="1477" dirty="0">
                <a:latin typeface="Tahoma" panose="020B0604030504040204" pitchFamily="34" charset="0"/>
              </a:rPr>
              <a:t> Bull </a:t>
            </a:r>
            <a:r>
              <a:rPr lang="en-GB" altLang="en-US" sz="1477" b="1" dirty="0">
                <a:latin typeface="Tahoma" panose="020B0604030504040204" pitchFamily="34" charset="0"/>
              </a:rPr>
              <a:t>26</a:t>
            </a:r>
            <a:r>
              <a:rPr lang="en-GB" altLang="en-US" sz="1477" dirty="0">
                <a:latin typeface="Tahoma" panose="020B0604030504040204" pitchFamily="34" charset="0"/>
              </a:rPr>
              <a:t>(4): 419-435.                                                            Sheldon, K. M., A. J. Elliot, et al. (2001).  </a:t>
            </a:r>
            <a:r>
              <a:rPr lang="en-GB" altLang="en-US" sz="1477" i="1" dirty="0">
                <a:latin typeface="Tahoma" panose="020B0604030504040204" pitchFamily="34" charset="0"/>
              </a:rPr>
              <a:t>What is satisfying about satisfying events? Testing 10 candidate psychological needs.</a:t>
            </a:r>
            <a:r>
              <a:rPr lang="en-GB" altLang="en-US" sz="1477" dirty="0">
                <a:latin typeface="Tahoma" panose="020B0604030504040204" pitchFamily="34" charset="0"/>
              </a:rPr>
              <a:t>  J </a:t>
            </a:r>
            <a:r>
              <a:rPr lang="en-GB" altLang="en-US" sz="1477" dirty="0" err="1">
                <a:latin typeface="Tahoma" panose="020B0604030504040204" pitchFamily="34" charset="0"/>
              </a:rPr>
              <a:t>Pers</a:t>
            </a:r>
            <a:r>
              <a:rPr lang="en-GB" altLang="en-US" sz="1477" dirty="0">
                <a:latin typeface="Tahoma" panose="020B0604030504040204" pitchFamily="34" charset="0"/>
              </a:rPr>
              <a:t> Soc </a:t>
            </a:r>
            <a:r>
              <a:rPr lang="en-GB" altLang="en-US" sz="1477" dirty="0" err="1">
                <a:latin typeface="Tahoma" panose="020B0604030504040204" pitchFamily="34" charset="0"/>
              </a:rPr>
              <a:t>Psychol</a:t>
            </a:r>
            <a:r>
              <a:rPr lang="en-GB" altLang="en-US" sz="1477" dirty="0">
                <a:latin typeface="Tahoma" panose="020B0604030504040204" pitchFamily="34" charset="0"/>
              </a:rPr>
              <a:t> </a:t>
            </a:r>
            <a:r>
              <a:rPr lang="en-GB" altLang="en-US" sz="1477" b="1" dirty="0">
                <a:latin typeface="Tahoma" panose="020B0604030504040204" pitchFamily="34" charset="0"/>
              </a:rPr>
              <a:t>80</a:t>
            </a:r>
            <a:r>
              <a:rPr lang="en-GB" altLang="en-US" sz="1477" dirty="0">
                <a:latin typeface="Tahoma" panose="020B0604030504040204" pitchFamily="34" charset="0"/>
              </a:rPr>
              <a:t>(2): 325-39.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567FE-3307-0D45-9C90-4F63181958FC}"/>
              </a:ext>
            </a:extLst>
          </p:cNvPr>
          <p:cNvGrpSpPr/>
          <p:nvPr/>
        </p:nvGrpSpPr>
        <p:grpSpPr>
          <a:xfrm>
            <a:off x="29308" y="1772816"/>
            <a:ext cx="3612174" cy="3245827"/>
            <a:chOff x="29308" y="1940170"/>
            <a:chExt cx="3612174" cy="3245827"/>
          </a:xfrm>
        </p:grpSpPr>
        <p:sp>
          <p:nvSpPr>
            <p:cNvPr id="433161" name="Oval 9">
              <a:extLst>
                <a:ext uri="{FF2B5EF4-FFF2-40B4-BE49-F238E27FC236}">
                  <a16:creationId xmlns:a16="http://schemas.microsoft.com/office/drawing/2014/main" id="{998CF98D-F633-F243-8FCB-744DAC840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558" y="1940170"/>
              <a:ext cx="1926980" cy="189034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1939" b="1" i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</a:t>
              </a:r>
              <a:r>
                <a:rPr lang="en-GB" altLang="x-none" sz="1939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competence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3B2216B-3785-8041-AB94-9342BF91C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1" y="3295651"/>
              <a:ext cx="1926981" cy="189034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rgbClr val="0070C0"/>
              </a:solidFill>
              <a:prstDash val="lgDash"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2123" b="1" i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r>
                <a:rPr lang="en-GB" altLang="x-none" sz="1939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beneficence</a:t>
              </a:r>
            </a:p>
          </p:txBody>
        </p:sp>
        <p:sp>
          <p:nvSpPr>
            <p:cNvPr id="433162" name="Oval 10">
              <a:extLst>
                <a:ext uri="{FF2B5EF4-FFF2-40B4-BE49-F238E27FC236}">
                  <a16:creationId xmlns:a16="http://schemas.microsoft.com/office/drawing/2014/main" id="{ED57FA3B-BF96-DD44-A1FB-44D0C97EF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4" y="3295651"/>
              <a:ext cx="1926981" cy="189034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2123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relatedness</a:t>
              </a:r>
            </a:p>
          </p:txBody>
        </p:sp>
        <p:sp>
          <p:nvSpPr>
            <p:cNvPr id="433160" name="Oval 8">
              <a:extLst>
                <a:ext uri="{FF2B5EF4-FFF2-40B4-BE49-F238E27FC236}">
                  <a16:creationId xmlns:a16="http://schemas.microsoft.com/office/drawing/2014/main" id="{9DBF6729-58F8-2A43-954E-053D36006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" y="1940170"/>
              <a:ext cx="1926981" cy="18903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2123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autonomy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4954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6" y="116632"/>
            <a:ext cx="9107488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helpful communication central too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94766" y="6741368"/>
            <a:ext cx="791998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3921247"/>
            <a:ext cx="220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always try to be honest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016" y="4905356"/>
            <a:ext cx="349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 how to describe my feelings accurately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8224" y="396925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often ask  for feedback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8064" y="49293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praise &amp; encourage far more often than criticize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8576" y="588946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try to make time for friendly conversation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297314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comfortable talking about my feelings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86" y="908720"/>
            <a:ext cx="4214948" cy="1854576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flipV="1">
            <a:off x="2718556" y="4149080"/>
            <a:ext cx="3672408" cy="288032"/>
          </a:xfrm>
          <a:prstGeom prst="curvedConnector3">
            <a:avLst/>
          </a:prstGeom>
          <a:ln w="1143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2080" y="297314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frequently encourage to express their views</a:t>
            </a:r>
          </a:p>
        </p:txBody>
      </p:sp>
    </p:spTree>
    <p:extLst>
      <p:ext uri="{BB962C8B-B14F-4D97-AF65-F5344CB8AC3E}">
        <p14:creationId xmlns:p14="http://schemas.microsoft.com/office/powerpoint/2010/main" val="77213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493" y="228600"/>
            <a:ext cx="4187611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>
                <a:latin typeface="Tahoma" charset="0"/>
                <a:cs typeface="+mj-cs"/>
              </a:rPr>
              <a:t>meeting deeply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104901"/>
            <a:ext cx="328246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0728" y="1298576"/>
            <a:ext cx="423496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417635" y="71596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911470" y="1138238"/>
            <a:ext cx="367812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1" y="608013"/>
            <a:ext cx="32238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27489" y="1065214"/>
            <a:ext cx="55977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442547" y="1398588"/>
            <a:ext cx="8226669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5129" name="TextBox 26"/>
          <p:cNvSpPr txBox="1">
            <a:spLocks noChangeArrowheads="1"/>
          </p:cNvSpPr>
          <p:nvPr/>
        </p:nvSpPr>
        <p:spPr bwMode="auto">
          <a:xfrm>
            <a:off x="7132010" y="5210175"/>
            <a:ext cx="2079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>
                <a:latin typeface="Tahoma" charset="0"/>
                <a:cs typeface="Tahoma" charset="0"/>
              </a:rPr>
              <a:t>after Bugental,</a:t>
            </a:r>
          </a:p>
          <a:p>
            <a:pPr algn="ctr"/>
            <a:r>
              <a:rPr lang="en-GB" sz="1400" i="1">
                <a:latin typeface="Tahoma" charset="0"/>
                <a:cs typeface="Tahoma" charset="0"/>
              </a:rPr>
              <a:t>Greenberg &amp; Cooper</a:t>
            </a:r>
          </a:p>
        </p:txBody>
      </p:sp>
      <p:sp>
        <p:nvSpPr>
          <p:cNvPr id="5130" name="TextBox 66"/>
          <p:cNvSpPr txBox="1">
            <a:spLocks noChangeArrowheads="1"/>
          </p:cNvSpPr>
          <p:nvPr/>
        </p:nvSpPr>
        <p:spPr bwMode="auto">
          <a:xfrm>
            <a:off x="5091847" y="962025"/>
            <a:ext cx="40886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it’s likely to be most helpful if this communication is held in a setting of goodwill for oneself &amp; for the other person</a:t>
            </a:r>
          </a:p>
        </p:txBody>
      </p:sp>
      <p:grpSp>
        <p:nvGrpSpPr>
          <p:cNvPr id="5131" name="Group 2"/>
          <p:cNvGrpSpPr>
            <a:grpSpLocks/>
          </p:cNvGrpSpPr>
          <p:nvPr/>
        </p:nvGrpSpPr>
        <p:grpSpPr bwMode="auto">
          <a:xfrm>
            <a:off x="1499911" y="1714501"/>
            <a:ext cx="6681975" cy="4491970"/>
            <a:chOff x="1653198" y="1773238"/>
            <a:chExt cx="7239091" cy="4491315"/>
          </a:xfrm>
        </p:grpSpPr>
        <p:sp>
          <p:nvSpPr>
            <p:cNvPr id="3087" name="Text Box 24"/>
            <p:cNvSpPr txBox="1">
              <a:spLocks noChangeArrowheads="1"/>
            </p:cNvSpPr>
            <p:nvPr/>
          </p:nvSpPr>
          <p:spPr bwMode="auto">
            <a:xfrm>
              <a:off x="1653198" y="1773238"/>
              <a:ext cx="2693899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C00000"/>
                  </a:solidFill>
                  <a:latin typeface="Tahoma" charset="0"/>
                  <a:cs typeface="+mn-cs"/>
                </a:rPr>
                <a:t>expressivity</a:t>
              </a:r>
            </a:p>
          </p:txBody>
        </p:sp>
        <p:sp>
          <p:nvSpPr>
            <p:cNvPr id="3088" name="Text Box 24"/>
            <p:cNvSpPr txBox="1">
              <a:spLocks noChangeArrowheads="1"/>
            </p:cNvSpPr>
            <p:nvPr/>
          </p:nvSpPr>
          <p:spPr bwMode="auto">
            <a:xfrm>
              <a:off x="6198390" y="5741409"/>
              <a:ext cx="2693899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C00000"/>
                  </a:solidFill>
                  <a:latin typeface="Tahoma" charset="0"/>
                  <a:cs typeface="+mn-cs"/>
                </a:rPr>
                <a:t>expressivity</a:t>
              </a:r>
            </a:p>
          </p:txBody>
        </p:sp>
        <p:sp>
          <p:nvSpPr>
            <p:cNvPr id="3089" name="Text Box 24"/>
            <p:cNvSpPr txBox="1">
              <a:spLocks noChangeArrowheads="1"/>
            </p:cNvSpPr>
            <p:nvPr/>
          </p:nvSpPr>
          <p:spPr bwMode="auto">
            <a:xfrm>
              <a:off x="1855830" y="5741409"/>
              <a:ext cx="2429928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0070C0"/>
                  </a:solidFill>
                  <a:latin typeface="Tahoma" charset="0"/>
                  <a:cs typeface="+mn-cs"/>
                </a:rPr>
                <a:t>receptivity</a:t>
              </a:r>
            </a:p>
          </p:txBody>
        </p:sp>
        <p:sp>
          <p:nvSpPr>
            <p:cNvPr id="3090" name="Text Box 24"/>
            <p:cNvSpPr txBox="1">
              <a:spLocks noChangeArrowheads="1"/>
            </p:cNvSpPr>
            <p:nvPr/>
          </p:nvSpPr>
          <p:spPr bwMode="auto">
            <a:xfrm>
              <a:off x="6330376" y="1773238"/>
              <a:ext cx="2429928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0070C0"/>
                  </a:solidFill>
                  <a:latin typeface="Tahoma" charset="0"/>
                  <a:cs typeface="+mn-cs"/>
                </a:rPr>
                <a:t>receptivity</a:t>
              </a:r>
            </a:p>
          </p:txBody>
        </p:sp>
        <p:grpSp>
          <p:nvGrpSpPr>
            <p:cNvPr id="5138" name="Group 1"/>
            <p:cNvGrpSpPr>
              <a:grpSpLocks/>
            </p:cNvGrpSpPr>
            <p:nvPr/>
          </p:nvGrpSpPr>
          <p:grpSpPr bwMode="auto">
            <a:xfrm>
              <a:off x="1885950" y="2114550"/>
              <a:ext cx="6905625" cy="3906838"/>
              <a:chOff x="1885950" y="2114550"/>
              <a:chExt cx="6905625" cy="3906838"/>
            </a:xfrm>
          </p:grpSpPr>
          <p:sp>
            <p:nvSpPr>
              <p:cNvPr id="5140" name="Oval 56"/>
              <p:cNvSpPr>
                <a:spLocks noChangeArrowheads="1"/>
              </p:cNvSpPr>
              <p:nvPr/>
            </p:nvSpPr>
            <p:spPr bwMode="auto">
              <a:xfrm>
                <a:off x="1885950" y="2730213"/>
                <a:ext cx="2824814" cy="2675512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FFC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141" name="Oval 51"/>
              <p:cNvSpPr>
                <a:spLocks noChangeArrowheads="1"/>
              </p:cNvSpPr>
              <p:nvPr/>
            </p:nvSpPr>
            <p:spPr bwMode="auto">
              <a:xfrm>
                <a:off x="5966761" y="2730213"/>
                <a:ext cx="2824814" cy="2675512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FFC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0" name="Arc 19"/>
              <p:cNvSpPr/>
              <p:nvPr/>
            </p:nvSpPr>
            <p:spPr bwMode="auto">
              <a:xfrm>
                <a:off x="3373225" y="2114501"/>
                <a:ext cx="3940330" cy="2392013"/>
              </a:xfrm>
              <a:prstGeom prst="arc">
                <a:avLst>
                  <a:gd name="adj1" fmla="val 10807018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 bwMode="auto">
              <a:xfrm rot="5400000">
                <a:off x="6506429" y="3902544"/>
                <a:ext cx="1630125" cy="158756"/>
              </a:xfrm>
              <a:prstGeom prst="arc">
                <a:avLst>
                  <a:gd name="adj1" fmla="val 11086975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Arc 62"/>
              <p:cNvSpPr/>
              <p:nvPr/>
            </p:nvSpPr>
            <p:spPr bwMode="auto">
              <a:xfrm flipH="1" flipV="1">
                <a:off x="3373225" y="3750974"/>
                <a:ext cx="3940330" cy="2269794"/>
              </a:xfrm>
              <a:prstGeom prst="arc">
                <a:avLst>
                  <a:gd name="adj1" fmla="val 10807018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 bwMode="auto">
              <a:xfrm rot="5400000" flipH="1" flipV="1">
                <a:off x="2545461" y="4118413"/>
                <a:ext cx="1630125" cy="158756"/>
              </a:xfrm>
              <a:prstGeom prst="arc">
                <a:avLst>
                  <a:gd name="adj1" fmla="val 11086975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92" name="Text Box 24"/>
            <p:cNvSpPr txBox="1">
              <a:spLocks noChangeArrowheads="1"/>
            </p:cNvSpPr>
            <p:nvPr/>
          </p:nvSpPr>
          <p:spPr bwMode="auto">
            <a:xfrm>
              <a:off x="4292802" y="3428760"/>
              <a:ext cx="2045611" cy="101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3000" b="1" i="1" dirty="0">
                  <a:solidFill>
                    <a:srgbClr val="00B050"/>
                  </a:solidFill>
                  <a:latin typeface="Tahoma" charset="0"/>
                  <a:cs typeface="+mn-cs"/>
                </a:rPr>
                <a:t>meeting</a:t>
              </a:r>
            </a:p>
            <a:p>
              <a:pPr algn="ctr">
                <a:defRPr/>
              </a:pPr>
              <a:r>
                <a:rPr lang="en-GB" sz="3000" b="1" i="1" dirty="0">
                  <a:solidFill>
                    <a:srgbClr val="00B050"/>
                  </a:solidFill>
                  <a:latin typeface="Tahoma" charset="0"/>
                  <a:cs typeface="+mn-cs"/>
                </a:rPr>
                <a:t>deeply</a:t>
              </a:r>
            </a:p>
          </p:txBody>
        </p:sp>
      </p:grpSp>
      <p:sp>
        <p:nvSpPr>
          <p:cNvPr id="5132" name="TextBox 66"/>
          <p:cNvSpPr txBox="1">
            <a:spLocks noChangeArrowheads="1"/>
          </p:cNvSpPr>
          <p:nvPr/>
        </p:nvSpPr>
        <p:spPr bwMode="auto">
          <a:xfrm>
            <a:off x="52754" y="2276475"/>
            <a:ext cx="27910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to deepen communication it can be useful to be aware of any blocks in the four phases highlighted in this diagram      and fifthly to monitor the overall quality of goodwill</a:t>
            </a:r>
          </a:p>
        </p:txBody>
      </p:sp>
      <p:sp>
        <p:nvSpPr>
          <p:cNvPr id="5133" name="TextBox 66"/>
          <p:cNvSpPr txBox="1">
            <a:spLocks noChangeArrowheads="1"/>
          </p:cNvSpPr>
          <p:nvPr/>
        </p:nvSpPr>
        <p:spPr bwMode="auto">
          <a:xfrm>
            <a:off x="52754" y="4221163"/>
            <a:ext cx="2431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note too the possible</a:t>
            </a:r>
          </a:p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value of tracking five aspects of emotion – the trigger, body response, impulse, verbal label &amp;  associated wish or need</a:t>
            </a:r>
          </a:p>
        </p:txBody>
      </p:sp>
    </p:spTree>
    <p:extLst>
      <p:ext uri="{BB962C8B-B14F-4D97-AF65-F5344CB8AC3E}">
        <p14:creationId xmlns:p14="http://schemas.microsoft.com/office/powerpoint/2010/main" val="9080753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052736"/>
            <a:ext cx="5436096" cy="5532195"/>
          </a:xfrm>
        </p:spPr>
        <p:txBody>
          <a:bodyPr/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n-US" sz="2800" i="1" spc="-50" dirty="0"/>
              <a:t>values, self-determination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2"/>
            </a:pPr>
            <a:r>
              <a:rPr lang="en-US" sz="2800" i="1" dirty="0"/>
              <a:t>mindset, exercise &amp; sleep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2800" i="1" dirty="0"/>
              <a:t>willpower, diet, dependencies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4"/>
            </a:pPr>
            <a:r>
              <a:rPr lang="en-US" sz="2800" i="1" spc="-50" dirty="0" err="1"/>
              <a:t>mindbus</a:t>
            </a:r>
            <a:r>
              <a:rPr lang="en-US" sz="2800" i="1" spc="-50" dirty="0"/>
              <a:t> &amp; coping responses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5"/>
            </a:pPr>
            <a:r>
              <a:rPr lang="en-US" sz="2800" i="1" dirty="0"/>
              <a:t>savouring &amp; gratitude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6"/>
            </a:pPr>
            <a:r>
              <a:rPr lang="en-US" sz="2800" i="1" dirty="0"/>
              <a:t>work, strengths, expertise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7"/>
            </a:pPr>
            <a:r>
              <a:rPr lang="en-US" sz="2800" i="1" spc="-50" dirty="0"/>
              <a:t>roles, </a:t>
            </a:r>
            <a:r>
              <a:rPr lang="en-US" sz="2800" i="1" spc="-50" dirty="0" err="1"/>
              <a:t>dunbar</a:t>
            </a:r>
            <a:r>
              <a:rPr lang="en-US" sz="2800" i="1" spc="-50" dirty="0"/>
              <a:t>, needs, dyads 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8"/>
            </a:pPr>
            <a:r>
              <a:rPr lang="en-US" sz="2800" i="1" spc="-50" dirty="0"/>
              <a:t>nourishing, conflict, wisdom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2800" i="1" spc="-50" dirty="0"/>
              <a:t>groups, weak ties, resonance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2800" i="1" spc="-50" dirty="0"/>
              <a:t>review &amp; stepping forward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endParaRPr lang="en-US" sz="2800" i="1" spc="-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2" y="1368152"/>
            <a:ext cx="3162678" cy="4653136"/>
          </a:xfrm>
          <a:prstGeom prst="rect">
            <a:avLst/>
          </a:prstGeom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52190" y="6741368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0648"/>
            <a:ext cx="8497192" cy="710952"/>
          </a:xfrm>
        </p:spPr>
        <p:txBody>
          <a:bodyPr lIns="92075" tIns="46037" rIns="92075" bIns="46037" anchor="b"/>
          <a:lstStyle/>
          <a:p>
            <a:pPr algn="ctr" eaLnBrk="1" hangingPunct="1">
              <a:defRPr/>
            </a:pPr>
            <a:r>
              <a:rPr lang="en-US" sz="4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course outline/our journey </a:t>
            </a:r>
          </a:p>
        </p:txBody>
      </p:sp>
    </p:spTree>
    <p:extLst>
      <p:ext uri="{BB962C8B-B14F-4D97-AF65-F5344CB8AC3E}">
        <p14:creationId xmlns:p14="http://schemas.microsoft.com/office/powerpoint/2010/main" val="3157864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sz="1500" b="1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" y="1556793"/>
            <a:ext cx="869807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CCA53-62B7-5241-9831-1D9C28E3A292}"/>
              </a:ext>
            </a:extLst>
          </p:cNvPr>
          <p:cNvSpPr txBox="1"/>
          <p:nvPr/>
        </p:nvSpPr>
        <p:spPr>
          <a:xfrm>
            <a:off x="1123065" y="5445224"/>
            <a:ext cx="6897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Holt-</a:t>
            </a:r>
            <a:r>
              <a:rPr lang="en-GB" sz="1600" dirty="0" err="1"/>
              <a:t>Lunstad</a:t>
            </a:r>
            <a:r>
              <a:rPr lang="en-GB" sz="1600" dirty="0"/>
              <a:t>, J., et al. (2010).  </a:t>
            </a:r>
            <a:r>
              <a:rPr lang="en-GB" sz="1600" i="1" dirty="0"/>
              <a:t>"Social relationships and mortality risk: a meta-analytic review.” </a:t>
            </a:r>
            <a:r>
              <a:rPr lang="en-GB" sz="1600" dirty="0"/>
              <a:t> </a:t>
            </a:r>
            <a:r>
              <a:rPr lang="en-GB" sz="1600" dirty="0" err="1"/>
              <a:t>PLoS</a:t>
            </a:r>
            <a:r>
              <a:rPr lang="en-GB" sz="1600" dirty="0"/>
              <a:t> Medicine 7(7): e1000316.</a:t>
            </a:r>
          </a:p>
          <a:p>
            <a:pPr algn="ctr"/>
            <a:r>
              <a:rPr lang="en-GB" sz="1600" dirty="0"/>
              <a:t>Chart taken from (2010) </a:t>
            </a:r>
            <a:r>
              <a:rPr lang="en-GB" sz="1600" i="1" dirty="0"/>
              <a:t>“Strong relationships improve survival as much as quitting smoking” </a:t>
            </a:r>
            <a:r>
              <a:rPr lang="en-GB" sz="1600" dirty="0"/>
              <a:t> BMJ 341: bmj.c4339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EC588B6-A12E-F54A-9D25-1970544C4B3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87524" y="260647"/>
            <a:ext cx="8568952" cy="1152129"/>
          </a:xfrm>
          <a:prstGeom prst="rect">
            <a:avLst/>
          </a:prstGeom>
        </p:spPr>
        <p:txBody>
          <a:bodyPr lIns="92075" tIns="46038" rIns="92075" bIns="46038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/>
              <a:t>strong relationships improve survival as much as quitting smoking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ED6DAED4-2EEE-3446-B9F5-B56D92934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45" y="6741368"/>
            <a:ext cx="725791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2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54348"/>
            <a:ext cx="8712968" cy="598388"/>
          </a:xfrm>
        </p:spPr>
        <p:txBody>
          <a:bodyPr/>
          <a:lstStyle/>
          <a:p>
            <a:pPr algn="ctr"/>
            <a:r>
              <a:rPr lang="en-US" sz="4000" dirty="0"/>
              <a:t>life satisfaction &amp; relationships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83568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8F11F-C376-3E45-B257-F911F4DD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846962" cy="47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92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activity: how are we doing? 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996382" y="6309320"/>
            <a:ext cx="431958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8" descr="~A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7356" r="18782"/>
          <a:stretch>
            <a:fillRect/>
          </a:stretch>
        </p:blipFill>
        <p:spPr bwMode="auto">
          <a:xfrm>
            <a:off x="323528" y="1484784"/>
            <a:ext cx="3069491" cy="42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242088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the early exercise we did on ‘funeral speeches’, how are we doing in our key relationships roles?</a:t>
            </a:r>
          </a:p>
        </p:txBody>
      </p:sp>
    </p:spTree>
    <p:extLst>
      <p:ext uri="{BB962C8B-B14F-4D97-AF65-F5344CB8AC3E}">
        <p14:creationId xmlns:p14="http://schemas.microsoft.com/office/powerpoint/2010/main" val="98321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98388"/>
          </a:xfrm>
        </p:spPr>
        <p:txBody>
          <a:bodyPr/>
          <a:lstStyle/>
          <a:p>
            <a:pPr algn="ctr"/>
            <a:r>
              <a:rPr lang="en-US" sz="4000" dirty="0"/>
              <a:t>personal social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63888" y="1268760"/>
            <a:ext cx="5508104" cy="4691063"/>
          </a:xfrm>
        </p:spPr>
        <p:txBody>
          <a:bodyPr/>
          <a:lstStyle/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Dunbar, R. (1998). "The social brain hypothesis." </a:t>
            </a:r>
            <a:r>
              <a:rPr lang="en-US" sz="1600" u="sng" dirty="0"/>
              <a:t>Evolutionary Anthropology </a:t>
            </a:r>
            <a:r>
              <a:rPr lang="en-US" sz="1600" b="1" u="sng" dirty="0"/>
              <a:t>6</a:t>
            </a:r>
            <a:r>
              <a:rPr lang="en-US" sz="1600" u="sng" dirty="0"/>
              <a:t>(5): 178–190.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Stiller, J. &amp; R. I. M. Dunbar (2007). "Perspective-taking and memory capacity predict social network size." </a:t>
            </a:r>
            <a:r>
              <a:rPr lang="en-US" sz="1600" u="sng" dirty="0"/>
              <a:t>Social Networks </a:t>
            </a:r>
            <a:r>
              <a:rPr lang="en-US" sz="1600" b="1" u="sng" dirty="0"/>
              <a:t>29</a:t>
            </a:r>
            <a:r>
              <a:rPr lang="en-US" sz="1600" u="sng" dirty="0"/>
              <a:t>(1): 93-104.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Powell, J. L., et al. (2010). "Orbital prefrontal cortex volume correlates with social cognitive competence." </a:t>
            </a:r>
            <a:r>
              <a:rPr lang="en-US" sz="1600" u="sng" dirty="0" err="1"/>
              <a:t>Neuropsychologia</a:t>
            </a:r>
            <a:r>
              <a:rPr lang="en-US" sz="1600" u="sng" dirty="0"/>
              <a:t> </a:t>
            </a:r>
            <a:r>
              <a:rPr lang="en-US" sz="1600" b="1" u="sng" dirty="0"/>
              <a:t>48</a:t>
            </a:r>
            <a:r>
              <a:rPr lang="en-US" sz="1600" u="sng" dirty="0"/>
              <a:t>: 3554-3562. 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Dunbar, R. I. M. (2014). "The social brain: psych-</a:t>
            </a:r>
            <a:r>
              <a:rPr lang="en-US" sz="1600" dirty="0" err="1"/>
              <a:t>ological</a:t>
            </a:r>
            <a:r>
              <a:rPr lang="en-US" sz="1600" dirty="0"/>
              <a:t> underpinnings and implications for the structure of organizations." </a:t>
            </a:r>
            <a:r>
              <a:rPr lang="en-US" sz="1600" u="sng" dirty="0"/>
              <a:t>Current Directions in Psychological Science </a:t>
            </a:r>
            <a:r>
              <a:rPr lang="en-US" sz="1600" b="1" u="sng" dirty="0"/>
              <a:t>23</a:t>
            </a:r>
            <a:r>
              <a:rPr lang="en-US" sz="1600" u="sng" dirty="0"/>
              <a:t>(2): 109-114.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Roberts, S. B. &amp; R. I. Dunbar (2015). "Managing relationship decay: network, gender, and contextual effects." </a:t>
            </a:r>
            <a:r>
              <a:rPr lang="en-US" sz="1600" u="sng" dirty="0"/>
              <a:t>Human Nature </a:t>
            </a:r>
            <a:r>
              <a:rPr lang="en-US" sz="1600" b="1" u="sng" dirty="0"/>
              <a:t>26</a:t>
            </a:r>
            <a:r>
              <a:rPr lang="en-US" sz="1600" u="sng" dirty="0"/>
              <a:t>: 426-450. 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Mac Carron, P., et al. (2016). "Calling Dunbar's numbers." </a:t>
            </a:r>
            <a:r>
              <a:rPr lang="en-US" sz="1600" u="sng" dirty="0"/>
              <a:t>Social Networks </a:t>
            </a:r>
            <a:r>
              <a:rPr lang="en-US" sz="1600" b="1" u="sng" dirty="0"/>
              <a:t>47</a:t>
            </a:r>
            <a:r>
              <a:rPr lang="en-US" sz="1600" u="sng" dirty="0"/>
              <a:t>: 151-155.</a:t>
            </a:r>
          </a:p>
          <a:p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504" y="1772816"/>
            <a:ext cx="3456384" cy="3384376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58515" y="609329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008" y="616530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particular thanks for the extensive research on social networks conducted by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Robin Dunbar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Oxford professor of evolutionary psychology, &amp; colleagues</a:t>
            </a:r>
          </a:p>
        </p:txBody>
      </p:sp>
    </p:spTree>
    <p:extLst>
      <p:ext uri="{BB962C8B-B14F-4D97-AF65-F5344CB8AC3E}">
        <p14:creationId xmlns:p14="http://schemas.microsoft.com/office/powerpoint/2010/main" val="6458005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8388"/>
          </a:xfrm>
        </p:spPr>
        <p:txBody>
          <a:bodyPr/>
          <a:lstStyle/>
          <a:p>
            <a:pPr algn="ctr"/>
            <a:r>
              <a:rPr lang="en-US" sz="3800" dirty="0"/>
              <a:t>support clique/closest relationships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67167" y="908720"/>
            <a:ext cx="5809667" cy="5688632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28575" cmpd="sng">
              <a:solidFill>
                <a:srgbClr val="3399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51720" y="3861048"/>
            <a:ext cx="2304256" cy="1656184"/>
          </a:xfrm>
          <a:prstGeom prst="straightConnector1">
            <a:avLst/>
          </a:prstGeom>
          <a:ln w="28575" cmpd="sng"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54452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emotionally neutral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39330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intensely   close/intimate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976" y="1313473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average there are about 5 people in the ‘support clique’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with a range from 0 to 15 and sometimes 1 or 2 who are especially close - there may be a trade-off between overall numbers &amp; individual closeness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2924944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these very close relationships involve considerable ongoing commitment of time, energy &amp; emotion, but they ‘repay’ with major benefits for physical health, emotional resilience &amp; overall wellbeing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317842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‘support clique’ relationships are typically </a:t>
            </a:r>
            <a:r>
              <a:rPr lang="en-US" sz="1600" i="1" dirty="0" err="1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characterised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by high emotional closeness, trust &amp; frequency of contact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501317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fascinatingly ‘support clique’ numbers are limited not only by available time but also by ‘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mentalising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ability’ (perspective </a:t>
            </a:r>
            <a:r>
              <a:rPr lang="mr-IN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taking competence) &amp; the associated size of one’s orbital prefrontal cortex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141277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‘support clique’ are the people who one would turn to in times of extreme social, emotional or financial distress </a:t>
            </a:r>
            <a:r>
              <a:rPr lang="mr-IN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note too ‘broaden &amp; build’</a:t>
            </a:r>
          </a:p>
        </p:txBody>
      </p:sp>
    </p:spTree>
    <p:extLst>
      <p:ext uri="{BB962C8B-B14F-4D97-AF65-F5344CB8AC3E}">
        <p14:creationId xmlns:p14="http://schemas.microsoft.com/office/powerpoint/2010/main" val="14118537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8388"/>
          </a:xfrm>
        </p:spPr>
        <p:txBody>
          <a:bodyPr/>
          <a:lstStyle/>
          <a:p>
            <a:pPr algn="ctr"/>
            <a:r>
              <a:rPr lang="en-US" sz="3800" dirty="0"/>
              <a:t>sympathy group/good relationships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67167" y="908720"/>
            <a:ext cx="5809667" cy="5688632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19050" cmpd="sng">
              <a:solidFill>
                <a:srgbClr val="3399FF"/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0" y="148478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‘sympathy group’ are described as people who would be ‘devastated’ by the death of someone else in the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968" y="1313473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average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those in the ‘support clique’ - there are roughly 15 people in the ‘sympathy group’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they are not so deeply close as those who are also in the ‘clique’ and are probably seen about monthly rather than approximately weekly for the ‘clique’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51720" y="3861048"/>
            <a:ext cx="2304256" cy="1656184"/>
          </a:xfrm>
          <a:prstGeom prst="straightConnector1">
            <a:avLst/>
          </a:prstGeom>
          <a:ln w="28575" cmpd="sng"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54452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emotionally neutral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39330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intensely   close/intimate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501317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although both ‘sympathy group’ &amp; ‘support clique’ numbers are limited by available time </a:t>
            </a:r>
            <a:r>
              <a:rPr lang="mr-IN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size of the latter is also dependent on 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mentalising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ability (perspective </a:t>
            </a:r>
            <a:r>
              <a:rPr lang="mr-IN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taking competence), while the former possibly depends more on memory capacity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852936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typically there are about 3 x as many people in the ‘sympathy group’ as in the ‘support clique’ </a:t>
            </a:r>
            <a:r>
              <a:rPr lang="mr-IN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in both there are usually a considerably higher proportion of same sex contacts; people from large families may not have much time/space left in their sympathy group for non-family friends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328788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 closeness changes &amp; it takes time &amp; regular contact to maintain </a:t>
            </a:r>
            <a:r>
              <a:rPr lang="mr-IN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this is especially true for non-family friendships</a:t>
            </a:r>
          </a:p>
        </p:txBody>
      </p:sp>
    </p:spTree>
    <p:extLst>
      <p:ext uri="{BB962C8B-B14F-4D97-AF65-F5344CB8AC3E}">
        <p14:creationId xmlns:p14="http://schemas.microsoft.com/office/powerpoint/2010/main" val="23726476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7920880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activity: identifying relationships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707904" y="6597352"/>
            <a:ext cx="5256584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419872" y="3933056"/>
            <a:ext cx="5400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the ‘support clique’ tend to be who you would turn to in a crisis &amp; also you value your regular (at least weekly?) contact with them. in contrast you have contact with the ‘sympathy group’ maybe only monthly &amp; they are also less close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779912" y="3645024"/>
            <a:ext cx="5184576" cy="0"/>
          </a:xfrm>
          <a:prstGeom prst="line">
            <a:avLst/>
          </a:prstGeom>
          <a:noFill/>
          <a:ln w="47625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8" descr="~A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7356" r="18782"/>
          <a:stretch>
            <a:fillRect/>
          </a:stretch>
        </p:blipFill>
        <p:spPr bwMode="auto">
          <a:xfrm>
            <a:off x="206365" y="1510108"/>
            <a:ext cx="3069491" cy="42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3312368" y="1268760"/>
            <a:ext cx="5868144" cy="21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who would you currently put into your inner circle ‘support clique’? note whether they are kin (k), kin by couple relationship (</a:t>
            </a:r>
            <a:r>
              <a:rPr lang="en-US" sz="2400" dirty="0" err="1"/>
              <a:t>ck</a:t>
            </a:r>
            <a:r>
              <a:rPr lang="en-US" sz="2400" dirty="0"/>
              <a:t>) or non-related friend (f); local (l) or non-local (</a:t>
            </a:r>
            <a:r>
              <a:rPr lang="en-US" sz="2400" dirty="0" err="1"/>
              <a:t>nl</a:t>
            </a:r>
            <a:r>
              <a:rPr lang="en-US" sz="2400" dirty="0"/>
              <a:t>); how long known; and how emotionally close (e?)</a:t>
            </a:r>
          </a:p>
        </p:txBody>
      </p:sp>
    </p:spTree>
    <p:extLst>
      <p:ext uri="{BB962C8B-B14F-4D97-AF65-F5344CB8AC3E}">
        <p14:creationId xmlns:p14="http://schemas.microsoft.com/office/powerpoint/2010/main" val="1754834265"/>
      </p:ext>
    </p:extLst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ustom 4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F1CD50"/>
      </a:accent1>
      <a:accent2>
        <a:srgbClr val="A1C607"/>
      </a:accent2>
      <a:accent3>
        <a:srgbClr val="B2B6AD"/>
      </a:accent3>
      <a:accent4>
        <a:srgbClr val="DADADA"/>
      </a:accent4>
      <a:accent5>
        <a:srgbClr val="CAE2AA"/>
      </a:accent5>
      <a:accent6>
        <a:srgbClr val="95C422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19458</TotalTime>
  <Words>1113</Words>
  <Application>Microsoft Macintosh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CG Omega</vt:lpstr>
      <vt:lpstr>Tahoma</vt:lpstr>
      <vt:lpstr>Times New Roman</vt:lpstr>
      <vt:lpstr>Wingdings</vt:lpstr>
      <vt:lpstr>ZapfDingbatsITC</vt:lpstr>
      <vt:lpstr>Compass</vt:lpstr>
      <vt:lpstr>Lotus SmartPics Image</vt:lpstr>
      <vt:lpstr>session 7 – key points</vt:lpstr>
      <vt:lpstr>course outline/our journey </vt:lpstr>
      <vt:lpstr>PowerPoint Presentation</vt:lpstr>
      <vt:lpstr>life satisfaction &amp; relationships</vt:lpstr>
      <vt:lpstr>activity: how are we doing? </vt:lpstr>
      <vt:lpstr>personal social networks</vt:lpstr>
      <vt:lpstr>support clique/closest relationships</vt:lpstr>
      <vt:lpstr>sympathy group/good relationships</vt:lpstr>
      <vt:lpstr>activity: identifying relationships</vt:lpstr>
      <vt:lpstr>three (+one) key psychological needs</vt:lpstr>
      <vt:lpstr>helpful communication central too</vt:lpstr>
      <vt:lpstr>meeting deeply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experience as a client important for being an effective cognitive therapist?</dc:title>
  <dc:creator>James Hawkins.</dc:creator>
  <cp:lastModifiedBy>James Hawkins</cp:lastModifiedBy>
  <cp:revision>987</cp:revision>
  <cp:lastPrinted>2019-06-10T17:43:55Z</cp:lastPrinted>
  <dcterms:created xsi:type="dcterms:W3CDTF">2003-01-22T11:21:49Z</dcterms:created>
  <dcterms:modified xsi:type="dcterms:W3CDTF">2019-06-12T05:10:06Z</dcterms:modified>
</cp:coreProperties>
</file>