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8"/>
  </p:notesMasterIdLst>
  <p:handoutMasterIdLst>
    <p:handoutMasterId r:id="rId9"/>
  </p:handoutMasterIdLst>
  <p:sldIdLst>
    <p:sldId id="703" r:id="rId2"/>
    <p:sldId id="707" r:id="rId3"/>
    <p:sldId id="702" r:id="rId4"/>
    <p:sldId id="664" r:id="rId5"/>
    <p:sldId id="706" r:id="rId6"/>
    <p:sldId id="708" r:id="rId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3399FF"/>
    <a:srgbClr val="FF0000"/>
    <a:srgbClr val="0099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1993" autoAdjust="0"/>
  </p:normalViewPr>
  <p:slideViewPr>
    <p:cSldViewPr>
      <p:cViewPr>
        <p:scale>
          <a:sx n="140" d="100"/>
          <a:sy n="140" d="100"/>
        </p:scale>
        <p:origin x="1680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30" d="100"/>
          <a:sy n="130" d="100"/>
        </p:scale>
        <p:origin x="4200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897998" y="8523288"/>
            <a:ext cx="5055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1400" i="1" dirty="0" smtClean="0"/>
              <a:t>Dr James Hawkins, 78 Polwarth Terrace, Edinburgh EH11 1NJ</a:t>
            </a:r>
          </a:p>
          <a:p>
            <a:pPr algn="ctr" eaLnBrk="1" hangingPunct="1">
              <a:defRPr/>
            </a:pPr>
            <a:r>
              <a:rPr lang="en-GB" sz="1400" i="1" dirty="0" err="1" smtClean="0"/>
              <a:t>www.goodmedicine.org.uk</a:t>
            </a:r>
            <a:endParaRPr lang="en-GB" sz="1400" i="1" dirty="0" smtClean="0"/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836712" y="263525"/>
            <a:ext cx="51778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2400" b="1" i="1" u="sng" dirty="0" smtClean="0"/>
              <a:t>the crucial importance </a:t>
            </a:r>
            <a:r>
              <a:rPr lang="en-GB" sz="2400" b="1" i="1" u="sng" smtClean="0"/>
              <a:t>of values</a:t>
            </a:r>
            <a:endParaRPr lang="en-GB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7E701F-A92E-40A4-A34F-E6BB03AFC25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2008" y="404664"/>
            <a:ext cx="9252520" cy="657198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pc="-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are values; why so important?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88516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49389" y="1268760"/>
            <a:ext cx="6552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one's </a:t>
            </a:r>
            <a:r>
              <a:rPr lang="en-US" sz="26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judgement of what is important in </a:t>
            </a:r>
            <a:r>
              <a:rPr lang="en-US" sz="26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life</a:t>
            </a:r>
            <a:endParaRPr lang="en-US" sz="26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850189"/>
            <a:ext cx="2808312" cy="18534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4118" y="3140968"/>
            <a:ext cx="3240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accent1"/>
                </a:solidFill>
              </a:rPr>
              <a:t>“only dead fish swim with the stream”</a:t>
            </a:r>
            <a:endParaRPr lang="en-US" sz="2600" i="1" dirty="0">
              <a:solidFill>
                <a:schemeClr val="accent1"/>
              </a:solidFill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205818" y="48691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205818" y="2636912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898147" y="1772816"/>
            <a:ext cx="5455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principles or standards of </a:t>
            </a:r>
            <a:r>
              <a:rPr lang="en-US" sz="26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behaviour</a:t>
            </a:r>
            <a:endParaRPr lang="en-US" sz="26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352" y="1557373"/>
            <a:ext cx="1287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oxford</a:t>
            </a:r>
          </a:p>
          <a:p>
            <a:pPr algn="ctr"/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dictionary</a:t>
            </a:r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5157192"/>
            <a:ext cx="87849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r-IN" sz="26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…</a:t>
            </a:r>
            <a:r>
              <a:rPr lang="en-GB" sz="26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6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and research study after research study shows that living to values/having purpose boosts energy and mood, strengthens resilience, reduces disease, and lengthens life   </a:t>
            </a:r>
            <a:endParaRPr lang="en-US" sz="26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Line 30"/>
          <p:cNvSpPr>
            <a:spLocks noChangeShapeType="1"/>
          </p:cNvSpPr>
          <p:nvPr/>
        </p:nvSpPr>
        <p:spPr bwMode="auto">
          <a:xfrm>
            <a:off x="7606843" y="3588516"/>
            <a:ext cx="1069613" cy="5454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Text Box 34"/>
          <p:cNvSpPr txBox="1">
            <a:spLocks noChangeArrowheads="1"/>
          </p:cNvSpPr>
          <p:nvPr/>
        </p:nvSpPr>
        <p:spPr bwMode="auto">
          <a:xfrm>
            <a:off x="7142365" y="1234497"/>
            <a:ext cx="1678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health &amp; energy affect our viewpoint;</a:t>
            </a:r>
          </a:p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embodied </a:t>
            </a:r>
            <a:r>
              <a:rPr lang="en-GB" altLang="en-US" sz="1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cognition</a:t>
            </a:r>
          </a:p>
        </p:txBody>
      </p:sp>
      <p:sp>
        <p:nvSpPr>
          <p:cNvPr id="2088" name="Text Box 34"/>
          <p:cNvSpPr txBox="1">
            <a:spLocks noChangeArrowheads="1"/>
          </p:cNvSpPr>
          <p:nvPr/>
        </p:nvSpPr>
        <p:spPr bwMode="auto">
          <a:xfrm>
            <a:off x="4731595" y="1234497"/>
            <a:ext cx="20006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there’s a feedback loop involving values, thoughts &amp; feelings, and behaviours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440142" y="3285482"/>
            <a:ext cx="1195754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 smtClean="0">
                <a:solidFill>
                  <a:schemeClr val="accent1"/>
                </a:solidFill>
                <a:latin typeface="Tahoma" charset="0"/>
              </a:rPr>
              <a:t>individual</a:t>
            </a:r>
            <a:endParaRPr lang="en-GB" altLang="en-US" sz="1939" dirty="0">
              <a:solidFill>
                <a:schemeClr val="accent1"/>
              </a:solidFill>
              <a:latin typeface="Tahoma" charset="0"/>
            </a:endParaRPr>
          </a:p>
          <a:p>
            <a:pPr algn="ctr"/>
            <a:r>
              <a:rPr lang="en-GB" altLang="en-US" sz="1939" dirty="0" smtClean="0">
                <a:solidFill>
                  <a:schemeClr val="accent1"/>
                </a:solidFill>
                <a:latin typeface="Tahoma" charset="0"/>
              </a:rPr>
              <a:t>morality 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rot="7365">
            <a:off x="1623298" y="2467060"/>
            <a:ext cx="923192" cy="78398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rot="16200000">
            <a:off x="1695102" y="3967613"/>
            <a:ext cx="902677" cy="8001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rot="19167827">
            <a:off x="1825520" y="3362643"/>
            <a:ext cx="529004" cy="4572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1" name="Line 16"/>
          <p:cNvSpPr>
            <a:spLocks noChangeShapeType="1"/>
          </p:cNvSpPr>
          <p:nvPr/>
        </p:nvSpPr>
        <p:spPr bwMode="auto">
          <a:xfrm rot="16200000" flipV="1">
            <a:off x="7066818" y="4048942"/>
            <a:ext cx="902677" cy="904143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2" name="Text Box 17"/>
          <p:cNvSpPr txBox="1">
            <a:spLocks noChangeArrowheads="1"/>
          </p:cNvSpPr>
          <p:nvPr/>
        </p:nvSpPr>
        <p:spPr bwMode="auto">
          <a:xfrm>
            <a:off x="5035795" y="1810567"/>
            <a:ext cx="1506415" cy="3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>
                <a:solidFill>
                  <a:schemeClr val="accent1"/>
                </a:solidFill>
                <a:latin typeface="Tahoma" charset="0"/>
              </a:rPr>
              <a:t>behaviours</a:t>
            </a:r>
            <a:endParaRPr lang="en-GB" altLang="en-US" sz="369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63" name="Text Box 18"/>
          <p:cNvSpPr txBox="1">
            <a:spLocks noChangeArrowheads="1"/>
          </p:cNvSpPr>
          <p:nvPr/>
        </p:nvSpPr>
        <p:spPr bwMode="auto">
          <a:xfrm>
            <a:off x="4901063" y="5064295"/>
            <a:ext cx="1906465" cy="3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relationships</a:t>
            </a:r>
            <a:endParaRPr lang="en-GB" altLang="en-US" sz="1292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64" name="Text Box 19"/>
          <p:cNvSpPr txBox="1">
            <a:spLocks noChangeArrowheads="1"/>
          </p:cNvSpPr>
          <p:nvPr/>
        </p:nvSpPr>
        <p:spPr bwMode="auto">
          <a:xfrm>
            <a:off x="7004704" y="1810567"/>
            <a:ext cx="1923152" cy="3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>
                <a:solidFill>
                  <a:schemeClr val="accent1"/>
                </a:solidFill>
                <a:latin typeface="Tahoma" charset="0"/>
              </a:rPr>
              <a:t>body </a:t>
            </a:r>
            <a:r>
              <a:rPr lang="en-GB" altLang="en-US" sz="1939" smtClean="0">
                <a:solidFill>
                  <a:schemeClr val="accent1"/>
                </a:solidFill>
                <a:latin typeface="Tahoma" charset="0"/>
              </a:rPr>
              <a:t>condition</a:t>
            </a:r>
            <a:endParaRPr lang="en-GB" altLang="en-US" sz="369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65" name="Text Box 20"/>
          <p:cNvSpPr txBox="1">
            <a:spLocks noChangeArrowheads="1"/>
          </p:cNvSpPr>
          <p:nvPr/>
        </p:nvSpPr>
        <p:spPr bwMode="auto">
          <a:xfrm>
            <a:off x="7318864" y="5064295"/>
            <a:ext cx="1323242" cy="3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 smtClean="0">
                <a:solidFill>
                  <a:schemeClr val="accent1"/>
                </a:solidFill>
                <a:latin typeface="Tahoma" charset="0"/>
              </a:rPr>
              <a:t>emotions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66" name="Line 21"/>
          <p:cNvSpPr>
            <a:spLocks noChangeShapeType="1"/>
          </p:cNvSpPr>
          <p:nvPr/>
        </p:nvSpPr>
        <p:spPr bwMode="auto">
          <a:xfrm rot="16200000" flipV="1">
            <a:off x="5811716" y="2204864"/>
            <a:ext cx="904142" cy="904143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7" name="Line 22"/>
          <p:cNvSpPr>
            <a:spLocks noChangeShapeType="1"/>
          </p:cNvSpPr>
          <p:nvPr/>
        </p:nvSpPr>
        <p:spPr bwMode="auto">
          <a:xfrm flipV="1">
            <a:off x="7057293" y="2213657"/>
            <a:ext cx="923192" cy="885092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8" name="Line 23"/>
          <p:cNvSpPr>
            <a:spLocks noChangeShapeType="1"/>
          </p:cNvSpPr>
          <p:nvPr/>
        </p:nvSpPr>
        <p:spPr bwMode="auto">
          <a:xfrm flipV="1">
            <a:off x="5801459" y="4058467"/>
            <a:ext cx="923192" cy="885092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69" name="Line 24"/>
          <p:cNvSpPr>
            <a:spLocks noChangeShapeType="1"/>
          </p:cNvSpPr>
          <p:nvPr/>
        </p:nvSpPr>
        <p:spPr bwMode="auto">
          <a:xfrm rot="19091537">
            <a:off x="3853495" y="2685723"/>
            <a:ext cx="2024990" cy="181104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 type="none" w="sm" len="sm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548" tIns="7275" rIns="14548" bIns="7275">
            <a:spAutoFit/>
          </a:bodyPr>
          <a:lstStyle/>
          <a:p>
            <a:endParaRPr lang="en-US"/>
          </a:p>
        </p:txBody>
      </p:sp>
      <p:sp>
        <p:nvSpPr>
          <p:cNvPr id="2071" name="Text Box 26"/>
          <p:cNvSpPr txBox="1">
            <a:spLocks noChangeArrowheads="1"/>
          </p:cNvSpPr>
          <p:nvPr/>
        </p:nvSpPr>
        <p:spPr bwMode="auto">
          <a:xfrm>
            <a:off x="3892127" y="3789040"/>
            <a:ext cx="1195754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life</a:t>
            </a:r>
          </a:p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situation 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72" name="Text Box 27"/>
          <p:cNvSpPr txBox="1">
            <a:spLocks noChangeArrowheads="1"/>
          </p:cNvSpPr>
          <p:nvPr/>
        </p:nvSpPr>
        <p:spPr bwMode="auto">
          <a:xfrm>
            <a:off x="3892127" y="2817478"/>
            <a:ext cx="1195754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life</a:t>
            </a:r>
          </a:p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events</a:t>
            </a:r>
            <a:r>
              <a:rPr lang="en-GB" altLang="en-US" sz="1939" dirty="0">
                <a:latin typeface="Tahoma" charset="0"/>
              </a:rPr>
              <a:t> </a:t>
            </a:r>
            <a:endParaRPr lang="en-GB" altLang="en-US" sz="369" dirty="0">
              <a:latin typeface="Tahoma" charset="0"/>
            </a:endParaRPr>
          </a:p>
        </p:txBody>
      </p:sp>
      <p:sp>
        <p:nvSpPr>
          <p:cNvPr id="2073" name="Text Box 28"/>
          <p:cNvSpPr txBox="1">
            <a:spLocks noChangeArrowheads="1"/>
          </p:cNvSpPr>
          <p:nvPr/>
        </p:nvSpPr>
        <p:spPr bwMode="auto">
          <a:xfrm>
            <a:off x="6334273" y="3214565"/>
            <a:ext cx="1162636" cy="75335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2400" i="1" dirty="0">
                <a:solidFill>
                  <a:schemeClr val="accent1"/>
                </a:solidFill>
                <a:latin typeface="Tahoma" charset="0"/>
              </a:rPr>
              <a:t>current</a:t>
            </a:r>
          </a:p>
          <a:p>
            <a:pPr algn="ctr"/>
            <a:r>
              <a:rPr lang="en-GB" altLang="en-US" sz="2400" i="1" dirty="0" smtClean="0">
                <a:solidFill>
                  <a:schemeClr val="accent1"/>
                </a:solidFill>
                <a:latin typeface="Tahoma" charset="0"/>
              </a:rPr>
              <a:t>values</a:t>
            </a:r>
            <a:endParaRPr lang="en-GB" altLang="en-US" sz="2400" i="1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85" name="Text Box 34"/>
          <p:cNvSpPr txBox="1">
            <a:spLocks noChangeArrowheads="1"/>
          </p:cNvSpPr>
          <p:nvPr/>
        </p:nvSpPr>
        <p:spPr bwMode="auto">
          <a:xfrm>
            <a:off x="6963998" y="5374087"/>
            <a:ext cx="21445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emotional states affect what we pay attention to &amp; how we </a:t>
            </a:r>
            <a:r>
              <a:rPr lang="en-GB" altLang="en-US" sz="1200" i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process information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86" name="Text Box 34"/>
          <p:cNvSpPr txBox="1">
            <a:spLocks noChangeArrowheads="1"/>
          </p:cNvSpPr>
          <p:nvPr/>
        </p:nvSpPr>
        <p:spPr bwMode="auto">
          <a:xfrm>
            <a:off x="4860032" y="5374087"/>
            <a:ext cx="1988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‘birds </a:t>
            </a:r>
            <a:r>
              <a:rPr lang="en-GB" altLang="en-US" sz="1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of a feather’</a:t>
            </a:r>
          </a:p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morality </a:t>
            </a:r>
            <a:r>
              <a:rPr lang="mr-IN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–</a:t>
            </a:r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 people’s ‘most important characteristic’</a:t>
            </a:r>
          </a:p>
        </p:txBody>
      </p:sp>
      <p:sp>
        <p:nvSpPr>
          <p:cNvPr id="2093" name="Text Box 34"/>
          <p:cNvSpPr txBox="1">
            <a:spLocks noChangeArrowheads="1"/>
          </p:cNvSpPr>
          <p:nvPr/>
        </p:nvSpPr>
        <p:spPr bwMode="auto">
          <a:xfrm>
            <a:off x="2603688" y="4619049"/>
            <a:ext cx="20089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our characteristics colour the life situations we find ourselves in, but then the situations’ characteristics feed back to colour us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95" name="Text Box 34"/>
          <p:cNvSpPr txBox="1">
            <a:spLocks noChangeArrowheads="1"/>
          </p:cNvSpPr>
          <p:nvPr/>
        </p:nvSpPr>
        <p:spPr bwMode="auto">
          <a:xfrm>
            <a:off x="2758648" y="2062589"/>
            <a:ext cx="16989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for example: posttraumatic stress &amp; posttraumatic growth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2742" y="1847201"/>
            <a:ext cx="1507881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genetic tendencies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74303" y="3285482"/>
            <a:ext cx="1724758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parents</a:t>
            </a:r>
          </a:p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and family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4303" y="4777970"/>
            <a:ext cx="1724758" cy="61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4548" tIns="7275" rIns="14548" bIns="7275">
            <a:spAutoFit/>
          </a:bodyPr>
          <a:lstStyle>
            <a:lvl1pPr defTabSz="865188"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 defTabSz="865188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 defTabSz="865188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939" dirty="0">
                <a:solidFill>
                  <a:schemeClr val="accent1"/>
                </a:solidFill>
                <a:latin typeface="Tahoma" charset="0"/>
              </a:rPr>
              <a:t>experiences growing up</a:t>
            </a:r>
            <a:endParaRPr lang="en-GB" altLang="en-US" sz="369" dirty="0">
              <a:solidFill>
                <a:schemeClr val="accent1"/>
              </a:solidFill>
              <a:latin typeface="Tahoma" charset="0"/>
            </a:endParaRPr>
          </a:p>
        </p:txBody>
      </p:sp>
      <p:sp>
        <p:nvSpPr>
          <p:cNvPr id="2090" name="Text Box 34"/>
          <p:cNvSpPr txBox="1">
            <a:spLocks noChangeArrowheads="1"/>
          </p:cNvSpPr>
          <p:nvPr/>
        </p:nvSpPr>
        <p:spPr bwMode="auto">
          <a:xfrm>
            <a:off x="62573" y="5374087"/>
            <a:ext cx="17482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experiences </a:t>
            </a:r>
            <a:r>
              <a:rPr lang="en-GB" altLang="en-US" sz="1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of </a:t>
            </a:r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success and of adversity are both important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92" name="Text Box 34"/>
          <p:cNvSpPr txBox="1">
            <a:spLocks noChangeArrowheads="1"/>
          </p:cNvSpPr>
          <p:nvPr/>
        </p:nvSpPr>
        <p:spPr bwMode="auto">
          <a:xfrm>
            <a:off x="134332" y="3861048"/>
            <a:ext cx="16047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attachment style</a:t>
            </a:r>
          </a:p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sibling interactions</a:t>
            </a:r>
          </a:p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parental modelling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2096" name="Text Box 34"/>
          <p:cNvSpPr txBox="1">
            <a:spLocks noChangeArrowheads="1"/>
          </p:cNvSpPr>
          <p:nvPr/>
        </p:nvSpPr>
        <p:spPr bwMode="auto">
          <a:xfrm>
            <a:off x="37669" y="1234497"/>
            <a:ext cx="17980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evolutionary selection for linked individual     and group fitness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1169783" y="6525344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" name="Text Box 34"/>
          <p:cNvSpPr txBox="1">
            <a:spLocks noChangeArrowheads="1"/>
          </p:cNvSpPr>
          <p:nvPr/>
        </p:nvSpPr>
        <p:spPr bwMode="auto">
          <a:xfrm>
            <a:off x="2245822" y="1234497"/>
            <a:ext cx="20232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G Omega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G Omega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G Omega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G Omega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G Omeg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G Omega" charset="0"/>
              </a:defRPr>
            </a:lvl9pPr>
          </a:lstStyle>
          <a:p>
            <a:pPr algn="ctr"/>
            <a:r>
              <a:rPr lang="en-GB" altLang="en-US" sz="12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ahoma" charset="0"/>
              </a:rPr>
              <a:t>evolving cultures &amp; religious traditions are  also major contributors </a:t>
            </a:r>
            <a:endParaRPr lang="en-GB" altLang="en-US" sz="1200" i="1" dirty="0">
              <a:solidFill>
                <a:schemeClr val="accent6">
                  <a:lumMod val="40000"/>
                  <a:lumOff val="60000"/>
                </a:schemeClr>
              </a:solidFill>
              <a:latin typeface="Tahoma" charset="0"/>
            </a:endParaRPr>
          </a:p>
        </p:txBody>
      </p:sp>
      <p:sp>
        <p:nvSpPr>
          <p:cNvPr id="5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2008" y="404664"/>
            <a:ext cx="9252520" cy="657198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pc="-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do values </a:t>
            </a:r>
            <a:r>
              <a:rPr lang="en-US" spc="-5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 from?</a:t>
            </a:r>
            <a:endParaRPr lang="en-US" spc="-5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604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525344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467544" y="436946"/>
            <a:ext cx="7186334" cy="5726617"/>
            <a:chOff x="971600" y="436946"/>
            <a:chExt cx="7186334" cy="5726617"/>
          </a:xfrm>
        </p:grpSpPr>
        <p:sp>
          <p:nvSpPr>
            <p:cNvPr id="3" name="TextBox 2"/>
            <p:cNvSpPr txBox="1"/>
            <p:nvPr/>
          </p:nvSpPr>
          <p:spPr>
            <a:xfrm>
              <a:off x="971600" y="5517232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planet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07704" y="4527002"/>
              <a:ext cx="2018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country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15816" y="3504488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town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9912" y="2481974"/>
              <a:ext cx="31213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organization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0032" y="1459460"/>
              <a:ext cx="15824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group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52120" y="436946"/>
              <a:ext cx="2505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individual</a:t>
              </a:r>
              <a:endParaRPr lang="en-US" sz="36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347864" y="4451628"/>
            <a:ext cx="2595671" cy="156966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some values more ‘adaptive’ for individual, group </a:t>
            </a:r>
            <a:r>
              <a:rPr lang="en-US" sz="24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&amp; planet?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176" y="134076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“The creature that wins   against its environment, destroys itself”</a:t>
            </a:r>
          </a:p>
          <a:p>
            <a:pPr algn="ctr"/>
            <a:endParaRPr lang="en-US" sz="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Gregory Bateson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996952"/>
            <a:ext cx="2376264" cy="3278710"/>
          </a:xfrm>
          <a:prstGeom prst="rect">
            <a:avLst/>
          </a:prstGeom>
        </p:spPr>
      </p:pic>
      <p:sp>
        <p:nvSpPr>
          <p:cNvPr id="1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7504" y="312622"/>
            <a:ext cx="3766388" cy="189224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are some values ‘better’ than others?</a:t>
            </a:r>
          </a:p>
        </p:txBody>
      </p:sp>
    </p:spTree>
    <p:extLst>
      <p:ext uri="{BB962C8B-B14F-4D97-AF65-F5344CB8AC3E}">
        <p14:creationId xmlns:p14="http://schemas.microsoft.com/office/powerpoint/2010/main" val="6176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385869" y="6093296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031" y="908720"/>
            <a:ext cx="4803545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9459" y="6167045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a ‘jump-off’ point, see </a:t>
            </a:r>
            <a:r>
              <a:rPr lang="en-US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Wikipedia’s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two articles on   </a:t>
            </a:r>
            <a:r>
              <a:rPr lang="en-US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Shalom H. Schwa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rtz &amp; the </a:t>
            </a:r>
            <a:r>
              <a:rPr lang="en-US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‘Theory of Basic Human Values’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 rot="20373165">
            <a:off x="2409658" y="1433053"/>
            <a:ext cx="3429526" cy="1483195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367198" y="116632"/>
            <a:ext cx="6877210" cy="657198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pc="-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major reasons </a:t>
            </a:r>
            <a:r>
              <a:rPr lang="en-US" spc="-5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hope</a:t>
            </a:r>
            <a:endParaRPr lang="en-US" spc="-5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1700808"/>
            <a:ext cx="24040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wonderfully in the over 80 countries that have been surveyed, easily the most endorsed values are 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benevolence</a:t>
            </a:r>
            <a:r>
              <a:rPr lang="en-US" sz="2000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universalism &amp; self-direction </a:t>
            </a:r>
            <a:endParaRPr lang="en-US" sz="2000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597352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496" y="551723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environmental &amp; worldwide action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9" y="4507630"/>
            <a:ext cx="280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activism &amp; political </a:t>
            </a:r>
            <a:r>
              <a:rPr lang="en-US" sz="240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engagement 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1661" y="3498030"/>
            <a:ext cx="3780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involvement in local campaigning/volunteering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2488430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working to change organizations, leadership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96" y="1478830"/>
            <a:ext cx="2218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family, school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friends, groups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46923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understanding what matters, choosing &amp; cherishing our values</a:t>
            </a:r>
            <a:endParaRPr lang="en-US" sz="24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2004" y="5046275"/>
            <a:ext cx="2160240" cy="830997"/>
          </a:xfrm>
          <a:prstGeom prst="rect">
            <a:avLst/>
          </a:prstGeom>
          <a:ln w="19050">
            <a:solidFill>
              <a:schemeClr val="accent2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“think globally act locally”</a:t>
            </a:r>
            <a:endParaRPr lang="en-US" sz="2400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6136" y="1505627"/>
            <a:ext cx="3277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“A small group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of thoughtful people 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could change the world.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Indeed</a:t>
            </a:r>
            <a:r>
              <a:rPr lang="en-US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it's the only thing that ever has” </a:t>
            </a:r>
          </a:p>
          <a:p>
            <a:pPr algn="ctr"/>
            <a:endParaRPr lang="en-US" sz="6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Margaret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376" y="3468588"/>
            <a:ext cx="3187700" cy="2552700"/>
          </a:xfrm>
          <a:prstGeom prst="rect">
            <a:avLst/>
          </a:prstGeom>
        </p:spPr>
      </p:pic>
      <p:sp>
        <p:nvSpPr>
          <p:cNvPr id="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8032" y="841178"/>
            <a:ext cx="2987824" cy="1363686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pc="-5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can we do?</a:t>
            </a:r>
            <a:endParaRPr lang="en-US" spc="-5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9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720" y="1700809"/>
            <a:ext cx="2016224" cy="42484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85" y="3212976"/>
            <a:ext cx="2786631" cy="790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4208" y="1988840"/>
            <a:ext cx="26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cooperation warmth; kindness compassion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20" y="4077072"/>
            <a:ext cx="26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competition coldness; hostility self-centeredness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5242" y="5949280"/>
            <a:ext cx="3961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low ‘agency’; other-directed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weakness; incompetence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0343" y="869811"/>
            <a:ext cx="390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high ‘agency’; self-direction</a:t>
            </a:r>
          </a:p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strength; competence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705248" y="3286948"/>
            <a:ext cx="2786631" cy="790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1831463"/>
            <a:ext cx="303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Schwartz’s self-direction </a:t>
            </a:r>
            <a:r>
              <a:rPr lang="en-US" i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&amp; benevolence/universalism</a:t>
            </a:r>
            <a:endParaRPr lang="en-US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4437112"/>
            <a:ext cx="336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S-DT’s autonomy, competence, relatedness </a:t>
            </a:r>
            <a:r>
              <a:rPr lang="en-US" i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&amp; beneficence</a:t>
            </a:r>
            <a:endParaRPr lang="en-US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1054477"/>
            <a:ext cx="336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 ‘Big Two’:</a:t>
            </a:r>
          </a:p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agency &amp; communion</a:t>
            </a:r>
            <a:endParaRPr lang="en-US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352" y="5373216"/>
            <a:ext cx="327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(partially) attachment </a:t>
            </a:r>
            <a:r>
              <a:rPr lang="en-US" i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security, anxiety and avoidance</a:t>
            </a:r>
            <a:endParaRPr lang="en-US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20" y="116632"/>
            <a:ext cx="9097625" cy="657198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spc="-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spine &amp; heart: self-direction &amp; kindness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04248" y="5373216"/>
            <a:ext cx="21102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“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There’s nothing so practical as a good theory</a:t>
            </a:r>
            <a:r>
              <a:rPr lang="en-US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” </a:t>
            </a:r>
            <a:endParaRPr lang="en-US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600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Kurt Lewin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02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18193</TotalTime>
  <Words>434</Words>
  <Application>Microsoft Macintosh PowerPoint</Application>
  <PresentationFormat>On-screen Show (4:3)</PresentationFormat>
  <Paragraphs>80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Tahoma</vt:lpstr>
      <vt:lpstr>Wingdings</vt:lpstr>
      <vt:lpstr>Arial</vt:lpstr>
      <vt:lpstr>Compass</vt:lpstr>
      <vt:lpstr>what are values; why so important?</vt:lpstr>
      <vt:lpstr>where do values come from?</vt:lpstr>
      <vt:lpstr>are some values ‘better’ than others?</vt:lpstr>
      <vt:lpstr>major reasons for hope</vt:lpstr>
      <vt:lpstr>what can we do?</vt:lpstr>
      <vt:lpstr>spine &amp; heart: self-direction &amp; kindness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980</cp:revision>
  <cp:lastPrinted>2018-01-14T14:02:44Z</cp:lastPrinted>
  <dcterms:created xsi:type="dcterms:W3CDTF">2003-01-22T11:21:49Z</dcterms:created>
  <dcterms:modified xsi:type="dcterms:W3CDTF">2018-01-15T08:16:20Z</dcterms:modified>
</cp:coreProperties>
</file>