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-13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7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E7586C6-C292-4780-929D-97999A772E37}" type="slidenum">
              <a:rPr lang="en-GB">
                <a:solidFill>
                  <a:srgbClr val="FFFFFF"/>
                </a:solidFill>
                <a:latin typeface="Tahoma"/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324995091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30455-B9D5-4B3E-AB56-ACB74EE3D49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72965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9" y="228602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6" y="228602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9D71-EEB7-42E0-BEE5-48041E59EC0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75524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6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6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6" y="3925890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7F5A5-EF70-47C5-8CD6-CE9A704AE6A6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068954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6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6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90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583CD-FED2-4BD9-9D45-FCAF8D73D73A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443547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328" y="228600"/>
            <a:ext cx="77943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55077" y="1828800"/>
            <a:ext cx="3878874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74628" y="1828800"/>
            <a:ext cx="3880338" cy="4648200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60853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A230E-53F5-4A50-A9F7-86F9D10BA7B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25491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10A64-EDCD-4DE7-BBC7-A0434C390952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70112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6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57A54-D03E-4F52-A581-6A801AC2AD9E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301679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DD921-1105-4863-84FC-B1419330C497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007684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D072A-5B27-4B6F-9F0E-6D821EF5262A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831562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AA65B-5C4C-4D25-B338-A9730359EC6E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3782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B7C5C-7F7D-4E33-9534-69A8B34AEAED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86669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3C464-B8D1-4C2A-A05C-99537FF60DE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068394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6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6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0F5F108F-FA47-479C-BD84-C83357D1CC7B}" type="slidenum">
              <a:rPr lang="en-GB">
                <a:solidFill>
                  <a:srgbClr val="FFFFF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6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20925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269379"/>
            <a:ext cx="8193087" cy="783357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en-US" dirty="0" smtClean="0"/>
              <a:t>key points of this talk</a:t>
            </a:r>
          </a:p>
        </p:txBody>
      </p:sp>
      <p:sp>
        <p:nvSpPr>
          <p:cNvPr id="147459" name="Rectangle 3"/>
          <p:cNvSpPr>
            <a:spLocks noGrp="1" noRot="1" noChangeArrowheads="1"/>
          </p:cNvSpPr>
          <p:nvPr>
            <p:ph type="body" sz="half" idx="3"/>
          </p:nvPr>
        </p:nvSpPr>
        <p:spPr>
          <a:xfrm>
            <a:off x="3635896" y="1368152"/>
            <a:ext cx="5436096" cy="4509120"/>
          </a:xfrm>
        </p:spPr>
        <p:txBody>
          <a:bodyPr lIns="92075" tIns="46038" rIns="92075" bIns="46038"/>
          <a:lstStyle/>
          <a:p>
            <a:pPr marL="446400" indent="-446400" eaLnBrk="1" hangingPunct="1">
              <a:lnSpc>
                <a:spcPct val="90000"/>
              </a:lnSpc>
              <a:buSzPct val="120000"/>
              <a:buFont typeface="Wingdings" charset="2"/>
              <a:buChar char="ü"/>
              <a:defRPr/>
            </a:pPr>
            <a:r>
              <a:rPr lang="en-US" sz="3000" dirty="0" smtClean="0">
                <a:solidFill>
                  <a:schemeClr val="accent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black heresy: what is therapeutic drift and does it really matter?      </a:t>
            </a:r>
          </a:p>
          <a:p>
            <a:pPr marL="447675" indent="-447675" eaLnBrk="1" hangingPunct="1">
              <a:lnSpc>
                <a:spcPct val="90000"/>
              </a:lnSpc>
              <a:buClr>
                <a:srgbClr val="CC66FF"/>
              </a:buClr>
              <a:buSzPct val="110000"/>
              <a:buFont typeface="Wingdings 2" pitchFamily="18" charset="2"/>
              <a:buNone/>
              <a:defRPr/>
            </a:pPr>
            <a:endParaRPr lang="en-US" sz="1000" i="1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47675" indent="-447675" eaLnBrk="1" hangingPunct="1">
              <a:lnSpc>
                <a:spcPct val="90000"/>
              </a:lnSpc>
              <a:buSzPct val="110000"/>
              <a:buFont typeface="Wingdings" pitchFamily="2" charset="2"/>
              <a:buChar char="Ø"/>
              <a:defRPr/>
            </a:pPr>
            <a:r>
              <a:rPr lang="en-US" sz="3000" dirty="0">
                <a:solidFill>
                  <a:srgbClr val="FF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red herring: does it distract us from much more major problems?            </a:t>
            </a:r>
          </a:p>
          <a:p>
            <a:pPr marL="447675" indent="-447675" eaLnBrk="1" hangingPunct="1">
              <a:lnSpc>
                <a:spcPct val="90000"/>
              </a:lnSpc>
              <a:buSzPct val="110000"/>
              <a:buFont typeface="Wingdings" pitchFamily="2" charset="2"/>
              <a:buNone/>
              <a:defRPr/>
            </a:pPr>
            <a:endParaRPr lang="en-US" sz="1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447675" indent="-447675" eaLnBrk="1" hangingPunct="1">
              <a:lnSpc>
                <a:spcPct val="90000"/>
              </a:lnSpc>
              <a:buSzPct val="110000"/>
              <a:buFont typeface="Wingdings" pitchFamily="2" charset="2"/>
              <a:buChar char="Ø"/>
              <a:defRPr/>
            </a:pPr>
            <a:r>
              <a:rPr lang="en-US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four suggestions for ways out of therapy’s rather shocking impasse</a:t>
            </a:r>
          </a:p>
          <a:p>
            <a:pPr marL="447675" indent="-447675" eaLnBrk="1" hangingPunct="1">
              <a:lnSpc>
                <a:spcPct val="90000"/>
              </a:lnSpc>
              <a:buSzPct val="110000"/>
              <a:buFont typeface="Wingdings" pitchFamily="2" charset="2"/>
              <a:buChar char="Ø"/>
              <a:defRPr/>
            </a:pPr>
            <a:endParaRPr lang="en-US" sz="6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793750" y="6525344"/>
            <a:ext cx="7593013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gray">
          <a:xfrm>
            <a:off x="762000" y="6016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en-US" altLang="en-US" sz="240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51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78" y="1700808"/>
            <a:ext cx="3544418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449" y="1052736"/>
            <a:ext cx="770133" cy="8650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6416" y="2708920"/>
            <a:ext cx="718306" cy="648072"/>
          </a:xfrm>
          <a:prstGeom prst="rect">
            <a:avLst/>
          </a:prstGeom>
          <a:solidFill>
            <a:schemeClr val="accent6"/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00112" y="4365104"/>
            <a:ext cx="636384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049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35620" y="228600"/>
            <a:ext cx="89281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reasons to be pleased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4926" y="1557463"/>
            <a:ext cx="9001570" cy="3887761"/>
          </a:xfrm>
        </p:spPr>
        <p:txBody>
          <a:bodyPr/>
          <a:lstStyle/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100’s of psychotherapy meta-analyses  show effect sizes of approximately 0.6 (0.4 to 0.8)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 the social sciences, this is a ‘medium’ to ‘strong’ effect size (for </a:t>
            </a:r>
            <a:r>
              <a:rPr lang="en-GB" sz="2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r>
              <a:rPr lang="en-GB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ohen’s </a:t>
            </a:r>
            <a:r>
              <a:rPr lang="en-GB" sz="28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r>
              <a:rPr lang="en-GB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 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it makes psychotherapy as or more potent than many well established EBM procedures including (for example) almost all </a:t>
            </a:r>
            <a:r>
              <a:rPr lang="en-GB" sz="28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intervent</a:t>
            </a:r>
            <a:r>
              <a:rPr lang="en-GB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-ions in asthma, geriatrics, and cardiology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endParaRPr lang="en-GB" dirty="0" smtClean="0"/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07950" y="6021388"/>
            <a:ext cx="89281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Lambert, M. J. (2013).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“The efficacy and effectiveness of psychotherapy”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in M. J. Lambert (</a:t>
            </a: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“Handbook of psychotherapy and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behavior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change (6</a:t>
            </a:r>
            <a:r>
              <a:rPr lang="en-GB" altLang="en-US" sz="1600" i="1" baseline="30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th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)”</a:t>
            </a:r>
            <a:endParaRPr lang="en-GB" altLang="en-US" sz="16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684214" y="5733256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88640"/>
            <a:ext cx="718306" cy="648072"/>
          </a:xfrm>
          <a:prstGeom prst="rect">
            <a:avLst/>
          </a:prstGeom>
          <a:solidFill>
            <a:schemeClr val="accent6"/>
          </a:solidFill>
        </p:spPr>
      </p:pic>
    </p:spTree>
    <p:extLst>
      <p:ext uri="{BB962C8B-B14F-4D97-AF65-F5344CB8AC3E}">
        <p14:creationId xmlns:p14="http://schemas.microsoft.com/office/powerpoint/2010/main" val="247434500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7504" y="197768"/>
            <a:ext cx="89281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reasons to be pleased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7504" y="1485009"/>
            <a:ext cx="8856984" cy="3600175"/>
          </a:xfrm>
        </p:spPr>
        <p:txBody>
          <a:bodyPr/>
          <a:lstStyle/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400" dirty="0" smtClean="0"/>
              <a:t>reductions in relapse rates compared to medication or no treatment – so for depression a meta-analysis by De </a:t>
            </a:r>
            <a:r>
              <a:rPr lang="en-GB" sz="2400" dirty="0" err="1" smtClean="0"/>
              <a:t>Maat</a:t>
            </a:r>
            <a:r>
              <a:rPr lang="en-GB" sz="2400" dirty="0" smtClean="0"/>
              <a:t> et al (2006) reported a relapse rate of 27% for psychotherapy but a rate of 57% for pharmacotherapy (if medication was discontinued) 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400" dirty="0" smtClean="0"/>
              <a:t>there is also a growing research literature (Smith &amp; Williams, 2013) highlighting reductions in medical &amp; psychological treatment costs and reductions in time off work achievable with psychological interventions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endParaRPr lang="en-GB" sz="2800" dirty="0" smtClean="0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0" y="5715253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De </a:t>
            </a:r>
            <a:r>
              <a:rPr lang="en-GB" altLang="en-US" sz="1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Maat</a:t>
            </a:r>
            <a:r>
              <a:rPr lang="en-GB" altLang="en-US" sz="1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, S., et al. (2006). </a:t>
            </a:r>
            <a:r>
              <a:rPr lang="en-GB" altLang="en-US" sz="1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"Relative efficacy of psychotherapy and pharmacotherapy in the treatment of depression: A meta-analysis."</a:t>
            </a:r>
            <a:r>
              <a:rPr lang="en-GB" altLang="en-US" sz="1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Psychotherapy Research 16(5): 566-578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Smith, T. W. &amp; P. Williams (2013). </a:t>
            </a:r>
            <a:r>
              <a:rPr lang="en-GB" altLang="en-US" sz="1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</a:t>
            </a:r>
            <a:r>
              <a:rPr lang="en-GB" altLang="en-US" sz="14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Behavioral</a:t>
            </a:r>
            <a:r>
              <a:rPr lang="en-GB" altLang="en-US" sz="1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medicine and clinical health psychology.”  </a:t>
            </a:r>
            <a:r>
              <a:rPr lang="en-GB" altLang="en-US" sz="1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in M. J. Lambert (</a:t>
            </a:r>
            <a:r>
              <a:rPr lang="en-GB" altLang="en-US" sz="14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 </a:t>
            </a:r>
            <a:r>
              <a:rPr lang="en-GB" altLang="en-US" sz="1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“Handbook of psychotherapy and </a:t>
            </a:r>
            <a:r>
              <a:rPr lang="en-GB" altLang="en-US" sz="14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behavior</a:t>
            </a:r>
            <a:r>
              <a:rPr lang="en-GB" altLang="en-US" sz="1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change (6</a:t>
            </a:r>
            <a:r>
              <a:rPr lang="en-GB" altLang="en-US" sz="1400" i="1" baseline="30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th</a:t>
            </a:r>
            <a:r>
              <a:rPr lang="en-GB" altLang="en-US" sz="1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  <a:r>
              <a:rPr lang="en-GB" altLang="en-US" sz="14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4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)”</a:t>
            </a:r>
            <a:endParaRPr lang="en-GB" altLang="en-US" sz="1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684214" y="5516563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86" y="188640"/>
            <a:ext cx="718306" cy="648072"/>
          </a:xfrm>
          <a:prstGeom prst="rect">
            <a:avLst/>
          </a:prstGeom>
          <a:solidFill>
            <a:schemeClr val="accent6"/>
          </a:solidFill>
        </p:spPr>
      </p:pic>
    </p:spTree>
    <p:extLst>
      <p:ext uri="{BB962C8B-B14F-4D97-AF65-F5344CB8AC3E}">
        <p14:creationId xmlns:p14="http://schemas.microsoft.com/office/powerpoint/2010/main" val="4858153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-17438" y="413792"/>
            <a:ext cx="9396536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GB" sz="4000" dirty="0" smtClean="0"/>
              <a:t>reasons to be </a:t>
            </a:r>
            <a:r>
              <a:rPr lang="en-GB" sz="4000" strike="sngStrike" dirty="0" smtClean="0"/>
              <a:t>pleased</a:t>
            </a:r>
            <a:r>
              <a:rPr lang="en-GB" sz="4000" dirty="0" smtClean="0"/>
              <a:t> disappointed</a:t>
            </a:r>
          </a:p>
        </p:txBody>
      </p:sp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629471"/>
            <a:ext cx="9144000" cy="3815753"/>
          </a:xfrm>
        </p:spPr>
        <p:txBody>
          <a:bodyPr/>
          <a:lstStyle/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/>
              <a:t>100’s of psychotherapy meta-analyses  show effect sizes of approximately 0.6 (0.4 to 0.8)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/>
              <a:t>but since Smith, Glass &amp; Miller’s estimate of an 0.85 effect size from a meta-analysis of 475 studies in 1980, there has been no general effectiveness increase over the next 35 years 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800" dirty="0" smtClean="0"/>
              <a:t>in fact improved statistical methods suggest we have been over-estimating effectiveness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07504" y="6093296"/>
            <a:ext cx="8928099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Lambert, M. J. (2013).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“The efficacy and effectiveness of psychotherapy”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in M. J. Lambert (</a:t>
            </a: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“Handbook of psychotherapy and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behavior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change (6</a:t>
            </a:r>
            <a:r>
              <a:rPr lang="en-GB" altLang="en-US" sz="1600" i="1" baseline="30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th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)”</a:t>
            </a:r>
            <a:endParaRPr lang="en-GB" altLang="en-US" sz="16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</p:txBody>
      </p:sp>
      <p:sp>
        <p:nvSpPr>
          <p:cNvPr id="11269" name="Line 6"/>
          <p:cNvSpPr>
            <a:spLocks noChangeShapeType="1"/>
          </p:cNvSpPr>
          <p:nvPr/>
        </p:nvSpPr>
        <p:spPr bwMode="auto">
          <a:xfrm>
            <a:off x="684214" y="5733256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86" y="116632"/>
            <a:ext cx="718306" cy="648072"/>
          </a:xfrm>
          <a:prstGeom prst="rect">
            <a:avLst/>
          </a:prstGeom>
          <a:solidFill>
            <a:schemeClr val="accent6"/>
          </a:solidFill>
        </p:spPr>
      </p:pic>
    </p:spTree>
    <p:extLst>
      <p:ext uri="{BB962C8B-B14F-4D97-AF65-F5344CB8AC3E}">
        <p14:creationId xmlns:p14="http://schemas.microsoft.com/office/powerpoint/2010/main" val="23020453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-36512" y="1556792"/>
            <a:ext cx="5472608" cy="3529012"/>
          </a:xfrm>
        </p:spPr>
        <p:txBody>
          <a:bodyPr/>
          <a:lstStyle/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200" dirty="0" smtClean="0"/>
              <a:t>dodo bird: no large differences in efficacy between seven different approaches (</a:t>
            </a:r>
            <a:r>
              <a:rPr lang="en-GB" sz="2200" dirty="0" err="1" smtClean="0"/>
              <a:t>Cuijpers</a:t>
            </a:r>
            <a:r>
              <a:rPr lang="en-GB" sz="2200" dirty="0" smtClean="0"/>
              <a:t> et al, 2008)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200" dirty="0" smtClean="0"/>
              <a:t>research quality for third wave therapies such as ACT, DBT, </a:t>
            </a:r>
            <a:r>
              <a:rPr lang="en-GB" sz="2200" dirty="0" err="1" smtClean="0"/>
              <a:t>etc</a:t>
            </a:r>
            <a:r>
              <a:rPr lang="en-GB" sz="2200" dirty="0" smtClean="0"/>
              <a:t> somewhat poor (</a:t>
            </a:r>
            <a:r>
              <a:rPr lang="en-GB" sz="2200" dirty="0" err="1" smtClean="0"/>
              <a:t>Ost</a:t>
            </a:r>
            <a:r>
              <a:rPr lang="en-GB" sz="2200" dirty="0" smtClean="0"/>
              <a:t>, 2014)</a:t>
            </a:r>
          </a:p>
          <a:p>
            <a:pPr marL="449263" indent="-449263" eaLnBrk="1" hangingPunct="1">
              <a:buSzTx/>
              <a:buFont typeface="Wingdings" pitchFamily="2" charset="2"/>
              <a:buChar char="²"/>
              <a:defRPr/>
            </a:pPr>
            <a:r>
              <a:rPr lang="en-GB" sz="2200" dirty="0" smtClean="0"/>
              <a:t>publication bias seems to have considerably over-estimated effect sizes (</a:t>
            </a:r>
            <a:r>
              <a:rPr lang="en-GB" sz="2200" dirty="0" err="1" smtClean="0"/>
              <a:t>Cuijpers</a:t>
            </a:r>
            <a:r>
              <a:rPr lang="en-GB" sz="2200" dirty="0" smtClean="0"/>
              <a:t> et al, 2010) 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-13395" y="5229200"/>
            <a:ext cx="910907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Cuijpers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, P., et al. (2008).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"Psychotherapy for depression in adults: A meta-analysis of comparative outcome studies."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J Consult </a:t>
            </a: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Clin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Psychol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76(6): 909-922. 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 </a:t>
            </a:r>
            <a:r>
              <a:rPr lang="en-US" sz="1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Öst</a:t>
            </a:r>
            <a:r>
              <a:rPr 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, L.-G. (2014). 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"The efficacy of Acceptance and Commitment Therapy: An updated systematic review and meta-analysis." </a:t>
            </a:r>
            <a:r>
              <a:rPr lang="en-US" sz="1600" u="sng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Behav</a:t>
            </a:r>
            <a:r>
              <a:rPr lang="en-US" sz="1600" u="sng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Res and Therapy </a:t>
            </a:r>
            <a:r>
              <a:rPr lang="en-US" sz="1600" b="1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61</a:t>
            </a:r>
            <a:r>
              <a:rPr lang="en-US" sz="1600" u="sng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(10</a:t>
            </a:r>
            <a:r>
              <a:rPr lang="en-US" sz="16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): 105-121</a:t>
            </a:r>
            <a:r>
              <a:rPr lang="en-US" sz="1600" u="sng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.</a:t>
            </a:r>
            <a:r>
              <a:rPr lang="en-GB" altLang="en-US" sz="1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         </a:t>
            </a:r>
            <a:r>
              <a:rPr lang="en-GB" altLang="en-US" sz="1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Cuijpers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, P., et al. (2010).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"Efficacy of CBT &amp; other psychological treatments for adult depression: Meta-analytic study of publication bias."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Br J Psychiatry 196: 173-178.  </a:t>
            </a:r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>
            <a:off x="684214" y="5157192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122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527175"/>
            <a:ext cx="3484562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16632"/>
            <a:ext cx="718306" cy="648072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5496" y="188913"/>
            <a:ext cx="90360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/>
              <a:t>concerns about how well we help those struggling with depression</a:t>
            </a:r>
          </a:p>
        </p:txBody>
      </p:sp>
    </p:spTree>
    <p:extLst>
      <p:ext uri="{BB962C8B-B14F-4D97-AF65-F5344CB8AC3E}">
        <p14:creationId xmlns:p14="http://schemas.microsoft.com/office/powerpoint/2010/main" val="291788400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4925" y="-26988"/>
            <a:ext cx="9036050" cy="1143001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 </a:t>
            </a:r>
            <a:r>
              <a:rPr lang="en-GB" sz="4000" dirty="0" smtClean="0"/>
              <a:t>... &amp; those struggling with anxiety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142875" y="5613400"/>
            <a:ext cx="892968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Lambert, M. J. (2013).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“The efficacy and effectiveness of psychotherapy”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in M. J. Lambert (</a:t>
            </a: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“Handbook of psychotherapy and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behavior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change (6</a:t>
            </a:r>
            <a:r>
              <a:rPr lang="en-GB" altLang="en-US" sz="1600" i="1" baseline="30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th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ed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)”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Ost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, L. G. (2008). 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"Cognitive </a:t>
            </a:r>
            <a:r>
              <a:rPr lang="en-GB" altLang="en-US" sz="16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behavior</a:t>
            </a:r>
            <a:r>
              <a:rPr lang="en-GB" alt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therapy for anxiety disorders: 40 years of progress." 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Nord J Psychiatry 62 </a:t>
            </a:r>
            <a:r>
              <a:rPr lang="en-GB" alt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Suppl</a:t>
            </a:r>
            <a:r>
              <a:rPr lang="en-GB" alt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47: 5-10.</a:t>
            </a:r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612776" y="5516563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35496" y="1065510"/>
            <a:ext cx="903604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8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“Psychological therapies, in general, have been found to be highly effective for anxiety-based problems.  The family of cognitive and </a:t>
            </a:r>
            <a:r>
              <a:rPr lang="en-GB" altLang="en-US" sz="18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behavior</a:t>
            </a:r>
            <a:r>
              <a:rPr lang="en-GB" altLang="en-US" sz="18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therapies have been studied most often and extensively … “  </a:t>
            </a:r>
            <a:r>
              <a:rPr lang="en-GB" altLang="en-US" sz="1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(Lambert, 2013)</a:t>
            </a: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35496" y="2438885"/>
            <a:ext cx="9053513" cy="2862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8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“Cognitive-</a:t>
            </a:r>
            <a:r>
              <a:rPr lang="en-GB" altLang="en-US" sz="18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behavior</a:t>
            </a:r>
            <a:r>
              <a:rPr lang="en-GB" altLang="en-US" sz="18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therapies (CBT) have been evaluated in randomized controlled studies (RCT) and anxiety disorders since 1966 … (No meta-analysis) … has looked at whether modern CBT studies lead to better treat-</a:t>
            </a:r>
            <a:r>
              <a:rPr lang="en-GB" altLang="en-US" sz="1800" i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ment</a:t>
            </a:r>
            <a:r>
              <a:rPr lang="en-GB" altLang="en-US" sz="18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effects than were obtained 10-40 years ago.  </a:t>
            </a:r>
            <a:r>
              <a:rPr lang="en-GB" altLang="en-US" sz="1800" i="1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The aim of this paper is to present a meta-analysis focusing on the mean extent of change achieved by the CBT treatments across decades (from the 1970s onwards) … The results showed that in most instances there was no significant change in ES (effect size) across time</a:t>
            </a:r>
            <a:r>
              <a:rPr lang="en-GB" altLang="en-US" sz="18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… If the single studies that gave the highest ES each decade were compared, all anxiety disorders besides panic disorder and obsessive-compulsive disorder showed a positive development.”  </a:t>
            </a:r>
            <a:r>
              <a:rPr lang="en-GB" altLang="en-US" sz="1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(</a:t>
            </a:r>
            <a:r>
              <a:rPr lang="en-GB" altLang="en-US" sz="18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Ost</a:t>
            </a:r>
            <a:r>
              <a:rPr lang="en-GB" altLang="en-US" sz="18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, 2008)</a:t>
            </a:r>
            <a:endParaRPr lang="en-GB" altLang="en-US" sz="1800" i="1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</p:txBody>
      </p:sp>
      <p:sp>
        <p:nvSpPr>
          <p:cNvPr id="13319" name="Line 6"/>
          <p:cNvSpPr>
            <a:spLocks noChangeShapeType="1"/>
          </p:cNvSpPr>
          <p:nvPr/>
        </p:nvSpPr>
        <p:spPr bwMode="auto">
          <a:xfrm>
            <a:off x="684981" y="2276872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86" y="188640"/>
            <a:ext cx="718306" cy="648072"/>
          </a:xfrm>
          <a:prstGeom prst="rect">
            <a:avLst/>
          </a:prstGeom>
          <a:solidFill>
            <a:schemeClr val="accent6"/>
          </a:solidFill>
        </p:spPr>
      </p:pic>
    </p:spTree>
    <p:extLst>
      <p:ext uri="{BB962C8B-B14F-4D97-AF65-F5344CB8AC3E}">
        <p14:creationId xmlns:p14="http://schemas.microsoft.com/office/powerpoint/2010/main" val="23580452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2454" y="-26988"/>
            <a:ext cx="9036050" cy="1143001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&amp; more concerns with depression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0" y="5789119"/>
            <a:ext cx="9037192" cy="88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400" fontAlgn="base">
              <a:spcAft>
                <a:spcPct val="0"/>
              </a:spcAft>
              <a:buClr>
                <a:srgbClr val="FFCC00"/>
              </a:buClr>
              <a:buFont typeface="Arial" charset="0"/>
              <a:buNone/>
            </a:pPr>
            <a:r>
              <a:rPr 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Johnsen</a:t>
            </a:r>
            <a:r>
              <a:rPr 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, T. J. and O. </a:t>
            </a:r>
            <a:r>
              <a:rPr lang="en-US" sz="1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Friborg</a:t>
            </a:r>
            <a:r>
              <a:rPr lang="en-US" sz="1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(2015). 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"The 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effects 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of 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cognitive 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b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ehavioral 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herapy as 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an 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anti-depressive 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t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reatment 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is 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falling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: 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a 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m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eta-analysis</a:t>
            </a:r>
            <a:r>
              <a:rPr lang="en-US" sz="16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." </a:t>
            </a:r>
            <a:r>
              <a:rPr lang="en-US" sz="1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</a:t>
            </a:r>
            <a:r>
              <a:rPr lang="en-US" sz="1600" u="sng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Psychol</a:t>
            </a:r>
            <a:r>
              <a:rPr lang="en-US" sz="1600" u="sng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 Bull. 141(4): 747-768</a:t>
            </a:r>
            <a:endParaRPr lang="en-US" sz="1600" u="sng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  <a:p>
            <a:pPr algn="ctr" defTabSz="914400" fontAlgn="base">
              <a:spcAft>
                <a:spcPct val="0"/>
              </a:spcAft>
              <a:buClr>
                <a:srgbClr val="FFCC00"/>
              </a:buClr>
              <a:buFont typeface="Arial" charset="0"/>
              <a:buNone/>
            </a:pPr>
            <a:r>
              <a:rPr lang="en-US" sz="1600" u="sng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https</a:t>
            </a:r>
            <a:r>
              <a:rPr lang="en-US" sz="1600" u="sng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://uit.no/Content/418448/The%20effect%20of%20CBT%20is%</a:t>
            </a:r>
            <a:r>
              <a:rPr lang="en-US" sz="1600" u="sng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20falling.pdf</a:t>
            </a:r>
            <a:endParaRPr lang="en-GB" altLang="en-US" sz="16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612776" y="5516563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467544" y="1065510"/>
            <a:ext cx="813690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30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e</a:t>
            </a:r>
            <a:r>
              <a:rPr lang="en-GB" altLang="en-US" sz="30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Arial" charset="0"/>
              </a:rPr>
              <a:t>ffect sizes achieved by CBT treatment for depression over the last 40 years</a:t>
            </a:r>
            <a:endParaRPr lang="en-GB" altLang="en-US" sz="3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Arial" charset="0"/>
            </a:endParaRPr>
          </a:p>
        </p:txBody>
      </p:sp>
      <p:sp>
        <p:nvSpPr>
          <p:cNvPr id="13319" name="Line 6"/>
          <p:cNvSpPr>
            <a:spLocks noChangeShapeType="1"/>
          </p:cNvSpPr>
          <p:nvPr/>
        </p:nvSpPr>
        <p:spPr bwMode="auto">
          <a:xfrm>
            <a:off x="612776" y="2348880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2914779"/>
            <a:ext cx="8424936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en-US" sz="2800" dirty="0">
                <a:solidFill>
                  <a:srgbClr val="FFFFCC"/>
                </a:solidFill>
                <a:latin typeface="Tahoma" pitchFamily="34" charset="0"/>
                <a:cs typeface="Arial" charset="0"/>
              </a:rPr>
              <a:t> </a:t>
            </a:r>
            <a:r>
              <a:rPr lang="en-US" sz="2800" dirty="0">
                <a:solidFill>
                  <a:srgbClr val="FF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pitchFamily="34" charset="0"/>
                <a:cs typeface="Arial" charset="0"/>
              </a:rPr>
              <a:t>have effect sizes changed over the years?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endParaRPr lang="en-US" sz="1100" dirty="0">
              <a:solidFill>
                <a:srgbClr val="FFFFC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ahoma" pitchFamily="34" charset="0"/>
              <a:cs typeface="Arial" charset="0"/>
            </a:endParaRPr>
          </a:p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Ø"/>
            </a:pPr>
            <a:r>
              <a:rPr lang="en-US" sz="2800" dirty="0">
                <a:solidFill>
                  <a:srgbClr val="FF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pitchFamily="34" charset="0"/>
                <a:cs typeface="Arial" charset="0"/>
              </a:rPr>
              <a:t> if so, what are the causes?</a:t>
            </a:r>
          </a:p>
          <a:p>
            <a:pPr marL="285750" indent="-285750" defTabSz="914400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v"/>
            </a:pPr>
            <a:endParaRPr lang="en-US" sz="6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ahoma" pitchFamily="34" charset="0"/>
              <a:cs typeface="Arial" charset="0"/>
            </a:endParaRPr>
          </a:p>
          <a:p>
            <a:pPr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ahoma" pitchFamily="34" charset="0"/>
                <a:cs typeface="Arial" charset="0"/>
              </a:rPr>
              <a:t>study quality?  depression severity?  comorbidity?  use of manual?  therapist training/experience?  </a:t>
            </a:r>
            <a:endParaRPr lang="en-US" sz="2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ahoma" pitchFamily="34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88640"/>
            <a:ext cx="718306" cy="648072"/>
          </a:xfrm>
          <a:prstGeom prst="rect">
            <a:avLst/>
          </a:prstGeom>
          <a:solidFill>
            <a:schemeClr val="accent6"/>
          </a:solidFill>
        </p:spPr>
      </p:pic>
    </p:spTree>
    <p:extLst>
      <p:ext uri="{BB962C8B-B14F-4D97-AF65-F5344CB8AC3E}">
        <p14:creationId xmlns:p14="http://schemas.microsoft.com/office/powerpoint/2010/main" val="13865213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2454" y="-26988"/>
            <a:ext cx="9036050" cy="1143001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 </a:t>
            </a:r>
            <a:r>
              <a:rPr lang="en-GB" sz="4000" dirty="0" smtClean="0"/>
              <a:t>&amp; more concerns with depression</a:t>
            </a:r>
          </a:p>
        </p:txBody>
      </p:sp>
      <p:sp>
        <p:nvSpPr>
          <p:cNvPr id="13316" name="Line 6"/>
          <p:cNvSpPr>
            <a:spLocks noChangeShapeType="1"/>
          </p:cNvSpPr>
          <p:nvPr/>
        </p:nvSpPr>
        <p:spPr bwMode="auto">
          <a:xfrm>
            <a:off x="557213" y="6669360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613" y="980728"/>
            <a:ext cx="7702675" cy="54864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88640"/>
            <a:ext cx="718306" cy="648072"/>
          </a:xfrm>
          <a:prstGeom prst="rect">
            <a:avLst/>
          </a:prstGeom>
          <a:solidFill>
            <a:schemeClr val="accent6"/>
          </a:solidFill>
        </p:spPr>
      </p:pic>
    </p:spTree>
    <p:extLst>
      <p:ext uri="{BB962C8B-B14F-4D97-AF65-F5344CB8AC3E}">
        <p14:creationId xmlns:p14="http://schemas.microsoft.com/office/powerpoint/2010/main" val="245893430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6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99CC00"/>
      </a:accent1>
      <a:accent2>
        <a:srgbClr val="7A9505"/>
      </a:accent2>
      <a:accent3>
        <a:srgbClr val="B2B6AD"/>
      </a:accent3>
      <a:accent4>
        <a:srgbClr val="DADADA"/>
      </a:accent4>
      <a:accent5>
        <a:srgbClr val="CAE2AA"/>
      </a:accent5>
      <a:accent6>
        <a:srgbClr val="6E8704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1028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Compass</vt:lpstr>
      <vt:lpstr>key points of this talk</vt:lpstr>
      <vt:lpstr>reasons to be pleased</vt:lpstr>
      <vt:lpstr>reasons to be pleased</vt:lpstr>
      <vt:lpstr>reasons to be pleased disappointed</vt:lpstr>
      <vt:lpstr>concerns about how well we help those struggling with depression</vt:lpstr>
      <vt:lpstr> ... &amp; those struggling with anxiety</vt:lpstr>
      <vt:lpstr>&amp; more concerns with depression</vt:lpstr>
      <vt:lpstr> &amp; more concerns with depression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points of this talk</dc:title>
  <dc:creator>James Hawkins</dc:creator>
  <cp:lastModifiedBy>James Hawkins</cp:lastModifiedBy>
  <cp:revision>1</cp:revision>
  <dcterms:created xsi:type="dcterms:W3CDTF">2016-09-29T05:31:27Z</dcterms:created>
  <dcterms:modified xsi:type="dcterms:W3CDTF">2016-09-29T05:35:34Z</dcterms:modified>
</cp:coreProperties>
</file>