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4"/>
  </p:notesMasterIdLst>
  <p:handoutMasterIdLst>
    <p:handoutMasterId r:id="rId5"/>
  </p:handoutMasterIdLst>
  <p:sldIdLst>
    <p:sldId id="626" r:id="rId2"/>
    <p:sldId id="628" r:id="rId3"/>
  </p:sldIdLst>
  <p:sldSz cx="9906000" cy="6858000" type="A4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scaleToFitPaper="1" frameSlides="1"/>
  <p:clrMru>
    <a:srgbClr val="FFCC00"/>
    <a:srgbClr val="969696"/>
    <a:srgbClr val="3399FF"/>
    <a:srgbClr val="FF0000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handoutView">
  <p:normalViewPr preferSingleView="1"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192" y="392"/>
      </p:cViewPr>
      <p:guideLst>
        <p:guide orient="horz" pos="2160"/>
        <p:guide pos="3120"/>
      </p:guideLst>
    </p:cSldViewPr>
  </p:slide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04" y="19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24744" y="4211960"/>
            <a:ext cx="468052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/>
              <a:t>in a study of 295 women in the UK &amp; Belgium, using a 1-10 emotional closeness scale, average score for the support clique was a little less than 7, while for the rest of the sympathy group it was about 5½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4704" y="8244408"/>
            <a:ext cx="53285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/>
              <a:t>the full active social network </a:t>
            </a:r>
            <a:r>
              <a:rPr lang="mr-IN" sz="1100" i="1" dirty="0"/>
              <a:t>–</a:t>
            </a:r>
            <a:r>
              <a:rPr lang="en-US" sz="1100" i="1" dirty="0"/>
              <a:t> all those with whom one has a ‘personalized’ relationship &amp; wants to maintain some contact with </a:t>
            </a:r>
            <a:r>
              <a:rPr lang="mr-IN" sz="1100" i="1" dirty="0"/>
              <a:t>–</a:t>
            </a:r>
            <a:r>
              <a:rPr lang="en-US" sz="1100" i="1" dirty="0"/>
              <a:t> tends to serve a more ‘contacts’ &amp; ‘information source’ function, although ‘social identity theory’ highlights group membership can provide important identity benefits too</a:t>
            </a:r>
          </a:p>
        </p:txBody>
      </p:sp>
    </p:spTree>
    <p:extLst>
      <p:ext uri="{BB962C8B-B14F-4D97-AF65-F5344CB8AC3E}">
        <p14:creationId xmlns:p14="http://schemas.microsoft.com/office/powerpoint/2010/main" val="1666476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1198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198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98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AA7E701F-A92E-40A4-A34F-E6BB03AFC25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525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422400"/>
            <a:ext cx="9909440" cy="5435600"/>
            <a:chOff x="0" y="896"/>
            <a:chExt cx="5762" cy="3424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42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3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4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5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6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7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8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9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0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1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2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3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4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1"/>
                        </a:gs>
                      </a:gsLst>
                      <a:lin ang="189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6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7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1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7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0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4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5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8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9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0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4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6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7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8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0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7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8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9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1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4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5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6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8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9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0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1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2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4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5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6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8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9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4 h 154"/>
                  <a:gd name="T2" fmla="*/ 3 w 144"/>
                  <a:gd name="T3" fmla="*/ 6 h 154"/>
                  <a:gd name="T4" fmla="*/ 6 w 144"/>
                  <a:gd name="T5" fmla="*/ 5 h 154"/>
                  <a:gd name="T6" fmla="*/ 3 w 144"/>
                  <a:gd name="T7" fmla="*/ 2 h 154"/>
                  <a:gd name="T8" fmla="*/ 5 w 144"/>
                  <a:gd name="T9" fmla="*/ 1 h 154"/>
                  <a:gd name="T10" fmla="*/ 6 w 144"/>
                  <a:gd name="T11" fmla="*/ 2 h 154"/>
                  <a:gd name="T12" fmla="*/ 7 w 144"/>
                  <a:gd name="T13" fmla="*/ 2 h 154"/>
                  <a:gd name="T14" fmla="*/ 5 w 144"/>
                  <a:gd name="T15" fmla="*/ 0 h 154"/>
                  <a:gd name="T16" fmla="*/ 2 w 144"/>
                  <a:gd name="T17" fmla="*/ 1 h 154"/>
                  <a:gd name="T18" fmla="*/ 4 w 144"/>
                  <a:gd name="T19" fmla="*/ 4 h 154"/>
                  <a:gd name="T20" fmla="*/ 1 w 144"/>
                  <a:gd name="T21" fmla="*/ 4 h 154"/>
                  <a:gd name="T22" fmla="*/ 0 w 144"/>
                  <a:gd name="T23" fmla="*/ 4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0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1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86169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742950" y="1768476"/>
            <a:ext cx="84201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en-GB" noProof="0"/>
              <a:t>Click to edit Master title style</a:t>
            </a:r>
          </a:p>
        </p:txBody>
      </p:sp>
      <p:sp>
        <p:nvSpPr>
          <p:cNvPr id="86170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pPr lvl="0"/>
            <a:r>
              <a:rPr lang="en-GB" noProof="0"/>
              <a:t>Click to edit Master subtitle style</a:t>
            </a:r>
          </a:p>
        </p:txBody>
      </p:sp>
      <p:sp>
        <p:nvSpPr>
          <p:cNvPr id="155" name="Rectangle 155"/>
          <p:cNvSpPr>
            <a:spLocks noGrp="1" noChangeArrowheads="1"/>
          </p:cNvSpPr>
          <p:nvPr>
            <p:ph type="dt" sz="quarter" idx="10"/>
          </p:nvPr>
        </p:nvSpPr>
        <p:spPr>
          <a:xfrm>
            <a:off x="330200" y="6248400"/>
            <a:ext cx="24765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6" name="Rectangle 156"/>
          <p:cNvSpPr>
            <a:spLocks noGrp="1" noChangeArrowheads="1"/>
          </p:cNvSpPr>
          <p:nvPr>
            <p:ph type="ftr" sz="quarter" idx="11"/>
          </p:nvPr>
        </p:nvSpPr>
        <p:spPr>
          <a:xfrm>
            <a:off x="3384550" y="6248400"/>
            <a:ext cx="31369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7" name="Rectangle 15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8400"/>
            <a:ext cx="24765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F919785A-2F85-41A0-89A1-04898DFD19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4650602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512493-A22B-4EA1-9D96-6A6CB788BA1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7502223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66121" y="228601"/>
            <a:ext cx="2313119" cy="58705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6761" y="228601"/>
            <a:ext cx="6774260" cy="58705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6CD3EC-4590-4BA8-8C63-24C237B124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8568048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6761" y="228600"/>
            <a:ext cx="9252479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6761" y="1600200"/>
            <a:ext cx="4543690" cy="2173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26761" y="3925889"/>
            <a:ext cx="4543690" cy="21732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5035550" y="1600200"/>
            <a:ext cx="4543690" cy="44989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34A112-4C98-458D-B188-C47FC1B108E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0350696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6761" y="228600"/>
            <a:ext cx="9252479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6761" y="1600200"/>
            <a:ext cx="4543690" cy="44989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035550" y="1600200"/>
            <a:ext cx="4543690" cy="2173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035550" y="3925889"/>
            <a:ext cx="4543690" cy="21732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CE8F52-FCD6-4DDA-B8A8-0DCA04255D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459915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233654-7D12-4773-8B22-B6B2D4751F5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661981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31737F-3A87-4CED-AE2A-C25D40C08F4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154396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6761" y="1600200"/>
            <a:ext cx="4543690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0"/>
            <a:ext cx="4543690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24ADB7-018F-4D26-B865-F557CB621CC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3982521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0DE118-3393-4F5B-9ECB-C0C1C8DFE61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6995120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287D3D-1893-4EA3-8FCF-4188F60A31A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9432977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CD3F17-CC74-46B4-9262-FA19EC612F2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92289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3A3257-2213-4C30-9238-7BB91032A89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20569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747589-10A0-457B-A449-20DBDE0CECA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372880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422400"/>
            <a:ext cx="9909440" cy="5435600"/>
            <a:chOff x="0" y="896"/>
            <a:chExt cx="5762" cy="3424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169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0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1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2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3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4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5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6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7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8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9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80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81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1"/>
                        </a:gs>
                      </a:gsLst>
                      <a:lin ang="189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033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1034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5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6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9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0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1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2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3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4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5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6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7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8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9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0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1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2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3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4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5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6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7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8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9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0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1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2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3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4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5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6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7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8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9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0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1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2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3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4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5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6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7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8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9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0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1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2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3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4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5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6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7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8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9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0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1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2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3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4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5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6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7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98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9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0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1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2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3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4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5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6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7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8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9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0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1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2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3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4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5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6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7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8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9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0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1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2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3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4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5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2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5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6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7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8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9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0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1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2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3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4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5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6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7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8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9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0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1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2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3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4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5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6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7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8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9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0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1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2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3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4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5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6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4 h 154"/>
                  <a:gd name="T2" fmla="*/ 3 w 144"/>
                  <a:gd name="T3" fmla="*/ 6 h 154"/>
                  <a:gd name="T4" fmla="*/ 6 w 144"/>
                  <a:gd name="T5" fmla="*/ 5 h 154"/>
                  <a:gd name="T6" fmla="*/ 3 w 144"/>
                  <a:gd name="T7" fmla="*/ 2 h 154"/>
                  <a:gd name="T8" fmla="*/ 5 w 144"/>
                  <a:gd name="T9" fmla="*/ 1 h 154"/>
                  <a:gd name="T10" fmla="*/ 6 w 144"/>
                  <a:gd name="T11" fmla="*/ 2 h 154"/>
                  <a:gd name="T12" fmla="*/ 7 w 144"/>
                  <a:gd name="T13" fmla="*/ 2 h 154"/>
                  <a:gd name="T14" fmla="*/ 5 w 144"/>
                  <a:gd name="T15" fmla="*/ 0 h 154"/>
                  <a:gd name="T16" fmla="*/ 2 w 144"/>
                  <a:gd name="T17" fmla="*/ 1 h 154"/>
                  <a:gd name="T18" fmla="*/ 4 w 144"/>
                  <a:gd name="T19" fmla="*/ 4 h 154"/>
                  <a:gd name="T20" fmla="*/ 1 w 144"/>
                  <a:gd name="T21" fmla="*/ 4 h 154"/>
                  <a:gd name="T22" fmla="*/ 0 w 144"/>
                  <a:gd name="T23" fmla="*/ 4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85143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5144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85145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26761" y="228600"/>
            <a:ext cx="9252479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85146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6761" y="6245225"/>
            <a:ext cx="247994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5147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5148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47994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</a:defRPr>
            </a:lvl1pPr>
          </a:lstStyle>
          <a:p>
            <a:pPr>
              <a:defRPr/>
            </a:pPr>
            <a:fld id="{1C1F47D9-841C-4D57-92F4-9A39A81E591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85149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26761" y="1600200"/>
            <a:ext cx="9252479" cy="449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  <p:sldLayoutId id="2147483780" r:id="rId13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188640"/>
            <a:ext cx="9906000" cy="598388"/>
          </a:xfrm>
        </p:spPr>
        <p:txBody>
          <a:bodyPr/>
          <a:lstStyle/>
          <a:p>
            <a:pPr algn="ctr"/>
            <a:r>
              <a:rPr lang="en-US" sz="3800" dirty="0">
                <a:solidFill>
                  <a:schemeClr val="accent4">
                    <a:lumMod val="10000"/>
                  </a:schemeClr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sympathy group/good relationships</a:t>
            </a: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1806098" y="908720"/>
            <a:ext cx="6293806" cy="5688632"/>
            <a:chOff x="380" y="3022"/>
            <a:chExt cx="11144" cy="10792"/>
          </a:xfrm>
        </p:grpSpPr>
        <p:sp>
          <p:nvSpPr>
            <p:cNvPr id="3" name="Oval 2"/>
            <p:cNvSpPr>
              <a:spLocks noChangeArrowheads="1"/>
            </p:cNvSpPr>
            <p:nvPr/>
          </p:nvSpPr>
          <p:spPr bwMode="auto">
            <a:xfrm>
              <a:off x="380" y="3022"/>
              <a:ext cx="11144" cy="10792"/>
            </a:xfrm>
            <a:prstGeom prst="ellipse">
              <a:avLst/>
            </a:prstGeom>
            <a:noFill/>
            <a:ln w="19050" cmpd="sng">
              <a:solidFill>
                <a:schemeClr val="accent1">
                  <a:lumMod val="50000"/>
                </a:schemeClr>
              </a:solidFill>
              <a:prstDash val="dot"/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gradFill rotWithShape="1">
                    <a:gsLst>
                      <a:gs pos="0">
                        <a:srgbClr val="9BC1FF"/>
                      </a:gs>
                      <a:gs pos="100000">
                        <a:srgbClr val="3F80CD"/>
                      </a:gs>
                    </a:gsLst>
                    <a:lin ang="5400000"/>
                  </a:gra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Oval 2"/>
            <p:cNvSpPr>
              <a:spLocks noChangeArrowheads="1"/>
            </p:cNvSpPr>
            <p:nvPr/>
          </p:nvSpPr>
          <p:spPr bwMode="auto">
            <a:xfrm>
              <a:off x="4100" y="6746"/>
              <a:ext cx="3705" cy="3344"/>
            </a:xfrm>
            <a:prstGeom prst="ellipse">
              <a:avLst/>
            </a:prstGeom>
            <a:noFill/>
            <a:ln w="19050" cmpd="sng">
              <a:solidFill>
                <a:srgbClr val="3366FF"/>
              </a:solidFill>
              <a:prstDash val="dot"/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gradFill rotWithShape="1">
                    <a:gsLst>
                      <a:gs pos="0">
                        <a:srgbClr val="9BC1FF"/>
                      </a:gs>
                      <a:gs pos="100000">
                        <a:srgbClr val="3F80CD"/>
                      </a:gs>
                    </a:gsLst>
                    <a:lin ang="5400000"/>
                  </a:gra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Sun 3"/>
            <p:cNvSpPr>
              <a:spLocks noChangeArrowheads="1"/>
            </p:cNvSpPr>
            <p:nvPr/>
          </p:nvSpPr>
          <p:spPr bwMode="auto">
            <a:xfrm>
              <a:off x="5719" y="8186"/>
              <a:ext cx="465" cy="463"/>
            </a:xfrm>
            <a:prstGeom prst="sun">
              <a:avLst>
                <a:gd name="adj" fmla="val 25000"/>
              </a:avLst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gradFill rotWithShape="1">
                    <a:gsLst>
                      <a:gs pos="0">
                        <a:srgbClr val="9BC1FF"/>
                      </a:gs>
                      <a:gs pos="100000">
                        <a:srgbClr val="3F80CD"/>
                      </a:gs>
                    </a:gsLst>
                    <a:lin ang="5400000"/>
                  </a:gra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Oval 2"/>
            <p:cNvSpPr>
              <a:spLocks noChangeArrowheads="1"/>
            </p:cNvSpPr>
            <p:nvPr/>
          </p:nvSpPr>
          <p:spPr bwMode="auto">
            <a:xfrm>
              <a:off x="2865" y="5473"/>
              <a:ext cx="6173" cy="5890"/>
            </a:xfrm>
            <a:prstGeom prst="ellipse">
              <a:avLst/>
            </a:prstGeom>
            <a:noFill/>
            <a:ln w="28575" cmpd="sng">
              <a:solidFill>
                <a:srgbClr val="008000"/>
              </a:solidFill>
              <a:prstDash val="solid"/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gradFill rotWithShape="1">
                    <a:gsLst>
                      <a:gs pos="0">
                        <a:srgbClr val="9BC1FF"/>
                      </a:gs>
                      <a:gs pos="100000">
                        <a:srgbClr val="3F80CD"/>
                      </a:gs>
                    </a:gsLst>
                    <a:lin ang="5400000"/>
                  </a:gra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Oval 2"/>
            <p:cNvSpPr>
              <a:spLocks noChangeArrowheads="1"/>
            </p:cNvSpPr>
            <p:nvPr/>
          </p:nvSpPr>
          <p:spPr bwMode="auto">
            <a:xfrm>
              <a:off x="1460" y="4152"/>
              <a:ext cx="8985" cy="8533"/>
            </a:xfrm>
            <a:prstGeom prst="ellipse">
              <a:avLst/>
            </a:prstGeom>
            <a:noFill/>
            <a:ln w="19050" cmpd="sng">
              <a:solidFill>
                <a:srgbClr val="FFCC00"/>
              </a:solidFill>
              <a:prstDash val="dot"/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gradFill rotWithShape="1">
                    <a:gsLst>
                      <a:gs pos="0">
                        <a:srgbClr val="9BC1FF"/>
                      </a:gs>
                      <a:gs pos="100000">
                        <a:srgbClr val="3F80CD"/>
                      </a:gs>
                    </a:gsLst>
                    <a:lin ang="5400000"/>
                  </a:gra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" name="Line 6"/>
          <p:cNvSpPr>
            <a:spLocks noChangeShapeType="1"/>
          </p:cNvSpPr>
          <p:nvPr/>
        </p:nvSpPr>
        <p:spPr bwMode="auto">
          <a:xfrm>
            <a:off x="624286" y="6741368"/>
            <a:ext cx="8657431" cy="0"/>
          </a:xfrm>
          <a:prstGeom prst="line">
            <a:avLst/>
          </a:prstGeom>
          <a:noFill/>
          <a:ln w="41275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416495" y="1484784"/>
            <a:ext cx="324036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>
                <a:solidFill>
                  <a:srgbClr val="008000"/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the ‘sympathy group’ are described as people who would be ‘devastated’ by the death of someone else in the group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85047" y="1268760"/>
            <a:ext cx="440448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on average - including those in the ‘support clique’ - there are roughly 15 people in the ‘sympathy group’ </a:t>
            </a:r>
            <a:r>
              <a:rPr lang="mr-IN" sz="1600" i="1" dirty="0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–</a:t>
            </a:r>
            <a:r>
              <a:rPr lang="en-US" sz="1600" i="1" dirty="0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 they are not so deeply close as those who are also in the ‘clique’ and they are probably seen about monthly rather than approximately weekly for the ‘clique’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2222697" y="3861048"/>
            <a:ext cx="2496277" cy="1656184"/>
          </a:xfrm>
          <a:prstGeom prst="straightConnector1">
            <a:avLst/>
          </a:prstGeom>
          <a:ln w="28575" cmpd="sng">
            <a:solidFill>
              <a:schemeClr val="accent1">
                <a:lumMod val="50000"/>
              </a:schemeClr>
            </a:solidFill>
            <a:prstDash val="lgDash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052567" y="5445225"/>
            <a:ext cx="16381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>
                <a:solidFill>
                  <a:srgbClr val="00009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0 </a:t>
            </a:r>
            <a:r>
              <a:rPr lang="en-GB" sz="1600" i="1" dirty="0">
                <a:solidFill>
                  <a:srgbClr val="00009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=</a:t>
            </a:r>
            <a:r>
              <a:rPr lang="en-US" sz="1600" i="1" dirty="0">
                <a:solidFill>
                  <a:srgbClr val="00009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 </a:t>
            </a:r>
          </a:p>
          <a:p>
            <a:pPr algn="ctr"/>
            <a:r>
              <a:rPr lang="en-US" sz="1600" i="1" dirty="0">
                <a:solidFill>
                  <a:srgbClr val="00009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emotionally neutral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60879" y="3933057"/>
            <a:ext cx="20282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>
                <a:solidFill>
                  <a:srgbClr val="00009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10 </a:t>
            </a:r>
            <a:r>
              <a:rPr lang="en-GB" sz="1600" i="1" dirty="0">
                <a:solidFill>
                  <a:srgbClr val="00009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=</a:t>
            </a:r>
            <a:r>
              <a:rPr lang="en-US" sz="1600" i="1" dirty="0">
                <a:solidFill>
                  <a:srgbClr val="00009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 </a:t>
            </a:r>
          </a:p>
          <a:p>
            <a:pPr algn="ctr"/>
            <a:r>
              <a:rPr lang="en-US" sz="1600" i="1" dirty="0">
                <a:solidFill>
                  <a:srgbClr val="00009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intensely     close/intimate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673080" y="4963150"/>
            <a:ext cx="42371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although both ‘sympathy group’ &amp; ‘support clique’ numbers are limited by available time </a:t>
            </a:r>
            <a:r>
              <a:rPr lang="mr-IN" sz="1600" i="1" dirty="0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–</a:t>
            </a:r>
            <a:r>
              <a:rPr lang="en-US" sz="1600" i="1" dirty="0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 the size of the latter is also dependent on </a:t>
            </a:r>
            <a:r>
              <a:rPr lang="en-US" sz="1600" i="1" dirty="0" err="1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mentalising</a:t>
            </a:r>
            <a:r>
              <a:rPr lang="en-US" sz="1600" i="1" dirty="0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 ability (perspective </a:t>
            </a:r>
            <a:r>
              <a:rPr lang="mr-IN" sz="1600" i="1" dirty="0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–</a:t>
            </a:r>
            <a:r>
              <a:rPr lang="en-US" sz="1600" i="1" dirty="0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taking competence), while the former possibly depends more on memory capacity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8002" y="2848868"/>
            <a:ext cx="323348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>
                <a:solidFill>
                  <a:srgbClr val="00009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typically there are about 3 x as many people in the ‘sympathy group’ as in the ‘support clique’ </a:t>
            </a:r>
            <a:r>
              <a:rPr lang="mr-IN" sz="1600" i="1" dirty="0">
                <a:solidFill>
                  <a:srgbClr val="00009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–</a:t>
            </a:r>
            <a:r>
              <a:rPr lang="en-US" sz="1600" i="1" dirty="0">
                <a:solidFill>
                  <a:srgbClr val="00009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 and in both there are usually a considerably higher proportion of same sex contacts; people from large families may not have much time/space left in their sympathy group for non-family friends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681192" y="3287886"/>
            <a:ext cx="30243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>
                <a:solidFill>
                  <a:srgbClr val="008000"/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emotional closeness changes &amp; it takes time &amp; regular contact to maintain </a:t>
            </a:r>
            <a:r>
              <a:rPr lang="mr-IN" sz="1600" i="1" dirty="0">
                <a:solidFill>
                  <a:srgbClr val="008000"/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–</a:t>
            </a:r>
            <a:r>
              <a:rPr lang="en-US" sz="1600" i="1" dirty="0">
                <a:solidFill>
                  <a:srgbClr val="008000"/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 this is especially true for non-family friendships</a:t>
            </a:r>
          </a:p>
        </p:txBody>
      </p:sp>
    </p:spTree>
    <p:extLst>
      <p:ext uri="{BB962C8B-B14F-4D97-AF65-F5344CB8AC3E}">
        <p14:creationId xmlns:p14="http://schemas.microsoft.com/office/powerpoint/2010/main" val="361472428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188640"/>
            <a:ext cx="9906000" cy="598388"/>
          </a:xfrm>
        </p:spPr>
        <p:txBody>
          <a:bodyPr/>
          <a:lstStyle/>
          <a:p>
            <a:pPr algn="ctr"/>
            <a:r>
              <a:rPr lang="en-US" sz="3800" dirty="0">
                <a:solidFill>
                  <a:schemeClr val="accent4">
                    <a:lumMod val="10000"/>
                  </a:schemeClr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affinity groups &amp; active networks</a:t>
            </a: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1806098" y="908720"/>
            <a:ext cx="6293806" cy="5688632"/>
            <a:chOff x="380" y="3022"/>
            <a:chExt cx="11144" cy="10792"/>
          </a:xfrm>
        </p:grpSpPr>
        <p:sp>
          <p:nvSpPr>
            <p:cNvPr id="3" name="Oval 2"/>
            <p:cNvSpPr>
              <a:spLocks noChangeArrowheads="1"/>
            </p:cNvSpPr>
            <p:nvPr/>
          </p:nvSpPr>
          <p:spPr bwMode="auto">
            <a:xfrm>
              <a:off x="380" y="3022"/>
              <a:ext cx="11144" cy="10792"/>
            </a:xfrm>
            <a:prstGeom prst="ellipse">
              <a:avLst/>
            </a:prstGeom>
            <a:noFill/>
            <a:ln w="28575" cmpd="sng">
              <a:solidFill>
                <a:schemeClr val="accent1">
                  <a:lumMod val="50000"/>
                </a:schemeClr>
              </a:solidFill>
              <a:prstDash val="solid"/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gradFill rotWithShape="1">
                    <a:gsLst>
                      <a:gs pos="0">
                        <a:srgbClr val="9BC1FF"/>
                      </a:gs>
                      <a:gs pos="100000">
                        <a:srgbClr val="3F80CD"/>
                      </a:gs>
                    </a:gsLst>
                    <a:lin ang="5400000"/>
                  </a:gra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Oval 2"/>
            <p:cNvSpPr>
              <a:spLocks noChangeArrowheads="1"/>
            </p:cNvSpPr>
            <p:nvPr/>
          </p:nvSpPr>
          <p:spPr bwMode="auto">
            <a:xfrm>
              <a:off x="4100" y="6746"/>
              <a:ext cx="3705" cy="3344"/>
            </a:xfrm>
            <a:prstGeom prst="ellipse">
              <a:avLst/>
            </a:prstGeom>
            <a:noFill/>
            <a:ln w="19050" cmpd="sng">
              <a:solidFill>
                <a:srgbClr val="3399FF"/>
              </a:solidFill>
              <a:prstDash val="dot"/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gradFill rotWithShape="1">
                    <a:gsLst>
                      <a:gs pos="0">
                        <a:srgbClr val="9BC1FF"/>
                      </a:gs>
                      <a:gs pos="100000">
                        <a:srgbClr val="3F80CD"/>
                      </a:gs>
                    </a:gsLst>
                    <a:lin ang="5400000"/>
                  </a:gra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Sun 3"/>
            <p:cNvSpPr>
              <a:spLocks noChangeArrowheads="1"/>
            </p:cNvSpPr>
            <p:nvPr/>
          </p:nvSpPr>
          <p:spPr bwMode="auto">
            <a:xfrm>
              <a:off x="5719" y="8186"/>
              <a:ext cx="465" cy="463"/>
            </a:xfrm>
            <a:prstGeom prst="sun">
              <a:avLst>
                <a:gd name="adj" fmla="val 25000"/>
              </a:avLst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gradFill rotWithShape="1">
                    <a:gsLst>
                      <a:gs pos="0">
                        <a:srgbClr val="9BC1FF"/>
                      </a:gs>
                      <a:gs pos="100000">
                        <a:srgbClr val="3F80CD"/>
                      </a:gs>
                    </a:gsLst>
                    <a:lin ang="5400000"/>
                  </a:gra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Oval 2"/>
            <p:cNvSpPr>
              <a:spLocks noChangeArrowheads="1"/>
            </p:cNvSpPr>
            <p:nvPr/>
          </p:nvSpPr>
          <p:spPr bwMode="auto">
            <a:xfrm>
              <a:off x="2865" y="5473"/>
              <a:ext cx="6173" cy="5890"/>
            </a:xfrm>
            <a:prstGeom prst="ellipse">
              <a:avLst/>
            </a:prstGeom>
            <a:noFill/>
            <a:ln w="19050" cmpd="sng">
              <a:solidFill>
                <a:srgbClr val="008000"/>
              </a:solidFill>
              <a:prstDash val="dot"/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gradFill rotWithShape="1">
                    <a:gsLst>
                      <a:gs pos="0">
                        <a:srgbClr val="9BC1FF"/>
                      </a:gs>
                      <a:gs pos="100000">
                        <a:srgbClr val="3F80CD"/>
                      </a:gs>
                    </a:gsLst>
                    <a:lin ang="5400000"/>
                  </a:gra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Oval 2"/>
            <p:cNvSpPr>
              <a:spLocks noChangeArrowheads="1"/>
            </p:cNvSpPr>
            <p:nvPr/>
          </p:nvSpPr>
          <p:spPr bwMode="auto">
            <a:xfrm>
              <a:off x="1460" y="4152"/>
              <a:ext cx="8985" cy="8533"/>
            </a:xfrm>
            <a:prstGeom prst="ellipse">
              <a:avLst/>
            </a:prstGeom>
            <a:noFill/>
            <a:ln w="28575" cmpd="sng">
              <a:solidFill>
                <a:srgbClr val="FFCC00"/>
              </a:solidFill>
              <a:prstDash val="solid"/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gradFill rotWithShape="1">
                    <a:gsLst>
                      <a:gs pos="0">
                        <a:srgbClr val="9BC1FF"/>
                      </a:gs>
                      <a:gs pos="100000">
                        <a:srgbClr val="3F80CD"/>
                      </a:gs>
                    </a:gsLst>
                    <a:lin ang="5400000"/>
                  </a:gra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" name="Line 6"/>
          <p:cNvSpPr>
            <a:spLocks noChangeShapeType="1"/>
          </p:cNvSpPr>
          <p:nvPr/>
        </p:nvSpPr>
        <p:spPr bwMode="auto">
          <a:xfrm>
            <a:off x="624286" y="6741368"/>
            <a:ext cx="8657431" cy="0"/>
          </a:xfrm>
          <a:prstGeom prst="line">
            <a:avLst/>
          </a:prstGeom>
          <a:noFill/>
          <a:ln w="41275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624286" y="1472990"/>
            <a:ext cx="389666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>
                <a:solidFill>
                  <a:srgbClr val="008000"/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one’s full ‘active network’ is made up mostly of ‘acquaintances’ - all the people with whom one has a ‘personalized’ relationship and who one wants to maintain some contact with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811095" y="1052737"/>
            <a:ext cx="382242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on average there are about 150 people in a personal full ‘active network’ </a:t>
            </a:r>
            <a:r>
              <a:rPr lang="mr-IN" sz="1600" i="1" dirty="0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–</a:t>
            </a:r>
            <a:r>
              <a:rPr lang="en-US" sz="1600" i="1" dirty="0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 with a natural range of approximately 100-250; it correlates with pre-industrial village size &amp; earlier tribal size; the active network may well serve both territorial &amp; mate-access functions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241032" y="5129897"/>
            <a:ext cx="4536504" cy="1323439"/>
          </a:xfrm>
          <a:prstGeom prst="rect">
            <a:avLst/>
          </a:prstGeom>
          <a:noFill/>
          <a:ln w="9525" cmpd="sng">
            <a:solidFill>
              <a:schemeClr val="accent1">
                <a:lumMod val="50000"/>
              </a:schemeClr>
            </a:solidFill>
            <a:prstDash val="dash"/>
            <a:beve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social identity theory (</a:t>
            </a:r>
            <a:r>
              <a:rPr lang="en-US" sz="1600" i="1" dirty="0" err="1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haslam</a:t>
            </a:r>
            <a:r>
              <a:rPr lang="en-US" sz="1600" i="1" dirty="0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, </a:t>
            </a:r>
            <a:r>
              <a:rPr lang="en-US" sz="1600" i="1" dirty="0" err="1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cruwys</a:t>
            </a:r>
            <a:r>
              <a:rPr lang="en-US" sz="1600" i="1" dirty="0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, et al) highlights the considerable health gains obtainable through identification &amp; participation with a variety of groups, that may be populated by acquaintances rather than friends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2222697" y="3861048"/>
            <a:ext cx="2496277" cy="1656184"/>
          </a:xfrm>
          <a:prstGeom prst="straightConnector1">
            <a:avLst/>
          </a:prstGeom>
          <a:ln w="28575" cmpd="sng">
            <a:solidFill>
              <a:schemeClr val="accent1">
                <a:lumMod val="50000"/>
              </a:schemeClr>
            </a:solidFill>
            <a:prstDash val="lgDash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052567" y="5445225"/>
            <a:ext cx="16381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>
                <a:solidFill>
                  <a:srgbClr val="000090"/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0 </a:t>
            </a:r>
            <a:r>
              <a:rPr lang="en-GB" sz="1600" i="1" dirty="0">
                <a:solidFill>
                  <a:srgbClr val="000090"/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=</a:t>
            </a:r>
            <a:r>
              <a:rPr lang="en-US" sz="1600" i="1" dirty="0">
                <a:solidFill>
                  <a:srgbClr val="000090"/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 </a:t>
            </a:r>
          </a:p>
          <a:p>
            <a:pPr algn="ctr"/>
            <a:r>
              <a:rPr lang="en-US" sz="1600" i="1" dirty="0">
                <a:solidFill>
                  <a:srgbClr val="000090"/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emotionally neutral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944888" y="3894147"/>
            <a:ext cx="18722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>
                <a:solidFill>
                  <a:srgbClr val="000090"/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10 </a:t>
            </a:r>
            <a:r>
              <a:rPr lang="en-GB" sz="1600" i="1" dirty="0">
                <a:solidFill>
                  <a:srgbClr val="000090"/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=</a:t>
            </a:r>
            <a:r>
              <a:rPr lang="en-US" sz="1600" i="1" dirty="0">
                <a:solidFill>
                  <a:srgbClr val="000090"/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 </a:t>
            </a:r>
          </a:p>
          <a:p>
            <a:pPr algn="ctr"/>
            <a:r>
              <a:rPr lang="en-US" sz="1600" i="1" dirty="0">
                <a:solidFill>
                  <a:srgbClr val="000090"/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intensely   close/intimate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-15552" y="2996952"/>
            <a:ext cx="347883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>
                <a:solidFill>
                  <a:srgbClr val="000090"/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successive network layers increase in numbers by a factor of about 3, and tend to involve relationships that demand less time investment to maintain &amp; that are less emotionally close </a:t>
            </a:r>
            <a:r>
              <a:rPr lang="mr-IN" sz="1600" i="1" dirty="0">
                <a:solidFill>
                  <a:srgbClr val="000090"/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–</a:t>
            </a:r>
            <a:r>
              <a:rPr lang="en-US" sz="1600" i="1" dirty="0">
                <a:solidFill>
                  <a:srgbClr val="000090"/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 however different network layers respond to different needs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65168" y="3431902"/>
            <a:ext cx="309034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>
                <a:solidFill>
                  <a:srgbClr val="008000"/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the smaller </a:t>
            </a:r>
            <a:r>
              <a:rPr lang="mr-IN" sz="1600" i="1" dirty="0">
                <a:solidFill>
                  <a:srgbClr val="008000"/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–</a:t>
            </a:r>
            <a:r>
              <a:rPr lang="en-US" sz="1600" i="1" dirty="0">
                <a:solidFill>
                  <a:srgbClr val="008000"/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 approximately 50 sized </a:t>
            </a:r>
            <a:r>
              <a:rPr lang="mr-IN" sz="1600" i="1" dirty="0">
                <a:solidFill>
                  <a:srgbClr val="008000"/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–</a:t>
            </a:r>
            <a:r>
              <a:rPr lang="en-US" sz="1600" i="1" dirty="0">
                <a:solidFill>
                  <a:srgbClr val="008000"/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 affinity or foraging group probably primitively had a largely anti-predation function</a:t>
            </a:r>
          </a:p>
        </p:txBody>
      </p:sp>
    </p:spTree>
    <p:extLst>
      <p:ext uri="{BB962C8B-B14F-4D97-AF65-F5344CB8AC3E}">
        <p14:creationId xmlns:p14="http://schemas.microsoft.com/office/powerpoint/2010/main" val="2475919506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Compass">
  <a:themeElements>
    <a:clrScheme name="Custom 4">
      <a:dk1>
        <a:srgbClr val="526133"/>
      </a:dk1>
      <a:lt1>
        <a:srgbClr val="FFFFFF"/>
      </a:lt1>
      <a:dk2>
        <a:srgbClr val="4E5D31"/>
      </a:dk2>
      <a:lt2>
        <a:srgbClr val="FFFFCC"/>
      </a:lt2>
      <a:accent1>
        <a:srgbClr val="F1CD50"/>
      </a:accent1>
      <a:accent2>
        <a:srgbClr val="A1C607"/>
      </a:accent2>
      <a:accent3>
        <a:srgbClr val="B2B6AD"/>
      </a:accent3>
      <a:accent4>
        <a:srgbClr val="DADADA"/>
      </a:accent4>
      <a:accent5>
        <a:srgbClr val="CAE2AA"/>
      </a:accent5>
      <a:accent6>
        <a:srgbClr val="95C422"/>
      </a:accent6>
      <a:hlink>
        <a:srgbClr val="FFCC00"/>
      </a:hlink>
      <a:folHlink>
        <a:srgbClr val="CCCC00"/>
      </a:folHlink>
    </a:clrScheme>
    <a:fontScheme name="Compas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mpass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ss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Compass</Template>
  <TotalTime>13658</TotalTime>
  <Words>407</Words>
  <Application>Microsoft Macintosh PowerPoint</Application>
  <PresentationFormat>A4 Paper (210x297 mm)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Mangal</vt:lpstr>
      <vt:lpstr>Tahoma</vt:lpstr>
      <vt:lpstr>Wingdings</vt:lpstr>
      <vt:lpstr>Compass</vt:lpstr>
      <vt:lpstr>sympathy group/good relationships</vt:lpstr>
      <vt:lpstr>affinity groups &amp; active networks</vt:lpstr>
    </vt:vector>
  </TitlesOfParts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 experience as a client important for being an effective cognitive therapist?</dc:title>
  <dc:creator>James Hawkins.</dc:creator>
  <cp:lastModifiedBy>James Hawkins</cp:lastModifiedBy>
  <cp:revision>705</cp:revision>
  <cp:lastPrinted>2018-02-27T08:07:43Z</cp:lastPrinted>
  <dcterms:created xsi:type="dcterms:W3CDTF">2003-01-22T11:21:49Z</dcterms:created>
  <dcterms:modified xsi:type="dcterms:W3CDTF">2018-02-27T08:07:57Z</dcterms:modified>
</cp:coreProperties>
</file>