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83" r:id="rId2"/>
    <p:sldMasterId id="2147483795" r:id="rId3"/>
  </p:sldMasterIdLst>
  <p:notesMasterIdLst>
    <p:notesMasterId r:id="rId29"/>
  </p:notesMasterIdLst>
  <p:handoutMasterIdLst>
    <p:handoutMasterId r:id="rId30"/>
  </p:handoutMasterIdLst>
  <p:sldIdLst>
    <p:sldId id="697" r:id="rId4"/>
    <p:sldId id="712" r:id="rId5"/>
    <p:sldId id="406" r:id="rId6"/>
    <p:sldId id="700" r:id="rId7"/>
    <p:sldId id="715" r:id="rId8"/>
    <p:sldId id="716" r:id="rId9"/>
    <p:sldId id="713" r:id="rId10"/>
    <p:sldId id="706" r:id="rId11"/>
    <p:sldId id="256" r:id="rId12"/>
    <p:sldId id="407" r:id="rId13"/>
    <p:sldId id="707" r:id="rId14"/>
    <p:sldId id="721" r:id="rId15"/>
    <p:sldId id="699" r:id="rId16"/>
    <p:sldId id="594" r:id="rId17"/>
    <p:sldId id="717" r:id="rId18"/>
    <p:sldId id="718" r:id="rId19"/>
    <p:sldId id="719" r:id="rId20"/>
    <p:sldId id="340" r:id="rId21"/>
    <p:sldId id="341" r:id="rId22"/>
    <p:sldId id="724" r:id="rId23"/>
    <p:sldId id="720" r:id="rId24"/>
    <p:sldId id="601" r:id="rId25"/>
    <p:sldId id="722" r:id="rId26"/>
    <p:sldId id="723" r:id="rId27"/>
    <p:sldId id="725" r:id="rId2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969696"/>
    <a:srgbClr val="3399FF"/>
    <a:srgbClr val="FF0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1993" autoAdjust="0"/>
  </p:normalViewPr>
  <p:slideViewPr>
    <p:cSldViewPr>
      <p:cViewPr>
        <p:scale>
          <a:sx n="140" d="100"/>
          <a:sy n="140" d="100"/>
        </p:scale>
        <p:origin x="2456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557338" y="8523288"/>
            <a:ext cx="397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i="1"/>
              <a:t>James Hawkins, 78 Polwarth Terrace, Edinburgh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0648" y="263525"/>
            <a:ext cx="6494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i="1" u="sng" dirty="0"/>
              <a:t>how to live well: a shared exploration 4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B7A9BE11-9433-2840-8B40-46F6313D7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993775"/>
            <a:ext cx="4019550" cy="340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5762" tIns="42881" rIns="85762" bIns="42881" anchor="ctr"/>
          <a:lstStyle>
            <a:lvl1pPr eaLnBrk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2545A979-D5A1-EE41-AD84-79D343AF442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36638" y="4724400"/>
            <a:ext cx="4729162" cy="3776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79375" indent="-79375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677863" algn="l"/>
                <a:tab pos="1357313" algn="l"/>
                <a:tab pos="2036763" algn="l"/>
                <a:tab pos="2714625" algn="l"/>
                <a:tab pos="3394075" algn="l"/>
                <a:tab pos="4073525" algn="l"/>
                <a:tab pos="4751388" algn="l"/>
              </a:tabLst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Design of the Dunedin Multidisciplinary Health and Development Study.</a:t>
            </a:r>
          </a:p>
        </p:txBody>
      </p:sp>
    </p:spTree>
    <p:extLst>
      <p:ext uri="{BB962C8B-B14F-4D97-AF65-F5344CB8AC3E}">
        <p14:creationId xmlns:p14="http://schemas.microsoft.com/office/powerpoint/2010/main" val="93646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5">
            <a:extLst>
              <a:ext uri="{FF2B5EF4-FFF2-40B4-BE49-F238E27FC236}">
                <a16:creationId xmlns:a16="http://schemas.microsoft.com/office/drawing/2014/main" id="{E855D7E3-5967-1549-A7A4-C35CF6F87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C92A89-8B12-0840-B09B-3197E6F0A345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96F15799-D58A-AD42-9FEA-B15CB4EA1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95338"/>
            <a:ext cx="4279900" cy="3209925"/>
          </a:xfrm>
          <a:ln cap="flat"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AA45E297-C152-774D-A081-DA01C97B5A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81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749" tIns="46875" rIns="93749" bIns="46875"/>
          <a:lstStyle/>
          <a:p>
            <a:pPr>
              <a:defRPr/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Carlson et al - 3573</a:t>
            </a:r>
          </a:p>
          <a:p>
            <a:pPr>
              <a:defRPr/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29 studies involving 1206 patients reviewed.  results were encouraging and tended to increase between end of treatment and follow-up assessments about 3 months later.  more sessions (about 12 sessions over 12 weeks) and the use of tapes are beneficial.  individual a bit better than group if similar time.  psychological and physical symptoms respond approximately equally well.</a:t>
            </a:r>
          </a:p>
        </p:txBody>
      </p:sp>
    </p:spTree>
    <p:extLst>
      <p:ext uri="{BB962C8B-B14F-4D97-AF65-F5344CB8AC3E}">
        <p14:creationId xmlns:p14="http://schemas.microsoft.com/office/powerpoint/2010/main" val="1950740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5">
            <a:extLst>
              <a:ext uri="{FF2B5EF4-FFF2-40B4-BE49-F238E27FC236}">
                <a16:creationId xmlns:a16="http://schemas.microsoft.com/office/drawing/2014/main" id="{735DD14B-7479-0241-816F-EFD795A59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0E2FE2-3878-9149-AD93-9F72CD900E49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30BE20A4-DD5D-A34F-B5D6-CA9A414C66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95338"/>
            <a:ext cx="4279900" cy="3209925"/>
          </a:xfrm>
          <a:ln cap="flat"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60FD97C1-2063-8C43-813D-9864DDBCC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81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3749" tIns="46875" rIns="93749" bIns="46875"/>
          <a:lstStyle/>
          <a:p>
            <a:pPr>
              <a:defRPr/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Carlson et al - 3573</a:t>
            </a:r>
          </a:p>
          <a:p>
            <a:pPr>
              <a:defRPr/>
            </a:pPr>
            <a:r>
              <a:rPr lang="en-GB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29 studies involving 1206 patients reviewed.  results were encouraging and tended to increase between end of treatment and follow-up assessments about 3 months later.  more sessions (about 12 sessions over 12 weeks) and the use of tapes are beneficial.  individual a bit better than group if similar time.  psychological and physical symptoms respond approximately equally well.</a:t>
            </a:r>
          </a:p>
        </p:txBody>
      </p:sp>
    </p:spTree>
    <p:extLst>
      <p:ext uri="{BB962C8B-B14F-4D97-AF65-F5344CB8AC3E}">
        <p14:creationId xmlns:p14="http://schemas.microsoft.com/office/powerpoint/2010/main" val="172741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09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37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28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26" indent="0">
              <a:buNone/>
              <a:defRPr sz="1633"/>
            </a:lvl2pPr>
            <a:lvl3pPr marL="829452" indent="0">
              <a:buNone/>
              <a:defRPr sz="1451"/>
            </a:lvl3pPr>
            <a:lvl4pPr marL="1244178" indent="0">
              <a:buNone/>
              <a:defRPr sz="1270"/>
            </a:lvl4pPr>
            <a:lvl5pPr marL="1658904" indent="0">
              <a:buNone/>
              <a:defRPr sz="1270"/>
            </a:lvl5pPr>
            <a:lvl6pPr marL="2073631" indent="0">
              <a:buNone/>
              <a:defRPr sz="1270"/>
            </a:lvl6pPr>
            <a:lvl7pPr marL="2488357" indent="0">
              <a:buNone/>
              <a:defRPr sz="1270"/>
            </a:lvl7pPr>
            <a:lvl8pPr marL="2903083" indent="0">
              <a:buNone/>
              <a:defRPr sz="1270"/>
            </a:lvl8pPr>
            <a:lvl9pPr marL="3317809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825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915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872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02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60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82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26" indent="0">
              <a:buNone/>
              <a:defRPr sz="1089"/>
            </a:lvl2pPr>
            <a:lvl3pPr marL="829452" indent="0">
              <a:buNone/>
              <a:defRPr sz="907"/>
            </a:lvl3pPr>
            <a:lvl4pPr marL="1244178" indent="0">
              <a:buNone/>
              <a:defRPr sz="816"/>
            </a:lvl4pPr>
            <a:lvl5pPr marL="1658904" indent="0">
              <a:buNone/>
              <a:defRPr sz="816"/>
            </a:lvl5pPr>
            <a:lvl6pPr marL="2073631" indent="0">
              <a:buNone/>
              <a:defRPr sz="816"/>
            </a:lvl6pPr>
            <a:lvl7pPr marL="2488357" indent="0">
              <a:buNone/>
              <a:defRPr sz="816"/>
            </a:lvl7pPr>
            <a:lvl8pPr marL="2903083" indent="0">
              <a:buNone/>
              <a:defRPr sz="816"/>
            </a:lvl8pPr>
            <a:lvl9pPr marL="3317809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120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411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951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3"/>
            <a:ext cx="9009185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4" y="1604"/>
              <a:ext cx="450" cy="299"/>
              <a:chOff x="719" y="336"/>
              <a:chExt cx="626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19" y="336"/>
                <a:ext cx="385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9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5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955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55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1932DD9-76B3-1A40-B7FC-AF1D1CEDB001}" type="slidenum">
              <a:rPr lang="en-GB">
                <a:solidFill>
                  <a:srgbClr val="1C1C1C"/>
                </a:solidFill>
                <a:latin typeface="Tahoma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1C1C1C"/>
              </a:solidFill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08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84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2663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179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59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69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664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909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06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81093" y="228600"/>
            <a:ext cx="1973874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5077" y="228600"/>
            <a:ext cx="5785338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264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566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064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823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774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EF97A27-5B9A-5D4B-AA92-F4BD3641F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568861"/>
            <a:ext cx="780624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CCFC4DC-3881-434D-B532-2E262CA0C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906761"/>
            <a:ext cx="7806240" cy="43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2873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2pPr>
      <a:lvl3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3pPr>
      <a:lvl4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4pPr>
      <a:lvl5pPr algn="ctr" defTabSz="4147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540" b="1">
          <a:solidFill>
            <a:srgbClr val="000000"/>
          </a:solidFill>
          <a:latin typeface="Times New Roman" pitchFamily="16" charset="0"/>
          <a:ea typeface="ＭＳ Ｐゴシック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540" b="1">
          <a:solidFill>
            <a:srgbClr val="000000"/>
          </a:solidFill>
          <a:latin typeface="Times New Roman" pitchFamily="16" charset="0"/>
          <a:ea typeface="msgothic" charset="0"/>
          <a:cs typeface="msgothic" charset="0"/>
        </a:defRPr>
      </a:lvl9pPr>
    </p:titleStyle>
    <p:bodyStyle>
      <a:lvl1pPr marL="391686" indent="-293764" algn="l" defTabSz="414726" rtl="0" eaLnBrk="0" fontAlgn="base" hangingPunct="0">
        <a:lnSpc>
          <a:spcPct val="93000"/>
        </a:lnSpc>
        <a:spcBef>
          <a:spcPct val="0"/>
        </a:spcBef>
        <a:spcAft>
          <a:spcPts val="806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814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83372" indent="-260644" algn="l" defTabSz="4147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2" charset="2"/>
        <a:buChar char=""/>
        <a:defRPr sz="2358">
          <a:solidFill>
            <a:srgbClr val="000000"/>
          </a:solidFill>
          <a:latin typeface="+mn-lt"/>
          <a:ea typeface="+mn-ea"/>
          <a:cs typeface="+mn-cs"/>
        </a:defRPr>
      </a:lvl2pPr>
      <a:lvl3pPr marL="1175057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6743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2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8429" indent="-195843" algn="l" defTabSz="4147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636" y="709613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3"/>
            <a:ext cx="328246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0729" y="1292228"/>
            <a:ext cx="423496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471" y="1131888"/>
            <a:ext cx="367812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490" y="1058866"/>
            <a:ext cx="55977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2" y="601663"/>
            <a:ext cx="32238" cy="10525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548" y="1392238"/>
            <a:ext cx="8226669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GB" sz="240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328" y="228600"/>
            <a:ext cx="77943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5078" y="1828800"/>
            <a:ext cx="78998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04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G Omeg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923680" y="1340772"/>
            <a:ext cx="5040808" cy="4320476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damaging effects of ‘neuroticism’ (volatility &amp; withdrawal) on wellbeing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compassion &amp; goodwill for others &amp; for ourselves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/bus driver metaphor as a reminder about several coping skills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95A75248-77B7-A849-A653-B1B25C0C6EC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8824981"/>
              </p:ext>
            </p:extLst>
          </p:nvPr>
        </p:nvGraphicFramePr>
        <p:xfrm>
          <a:off x="323528" y="1484784"/>
          <a:ext cx="3429781" cy="391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Lotus SmartPics Image" r:id="rId3" imgW="29032200" imgH="35153600" progId="LotusSmartPicsImage">
                  <p:embed/>
                </p:oleObj>
              </mc:Choice>
              <mc:Fallback>
                <p:oleObj name="Lotus SmartPics Image" r:id="rId3" imgW="29032200" imgH="35153600" progId="LotusSmartPicsImage">
                  <p:embed/>
                  <p:pic>
                    <p:nvPicPr>
                      <p:cNvPr id="7170" name="Object 3">
                        <a:extLst>
                          <a:ext uri="{FF2B5EF4-FFF2-40B4-BE49-F238E27FC236}">
                            <a16:creationId xmlns:a16="http://schemas.microsoft.com/office/drawing/2014/main" id="{29A4BF18-ABE6-2742-B694-4DC5AABAB40C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3429781" cy="391132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427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4">
            <a:extLst>
              <a:ext uri="{FF2B5EF4-FFF2-40B4-BE49-F238E27FC236}">
                <a16:creationId xmlns:a16="http://schemas.microsoft.com/office/drawing/2014/main" id="{BF739C47-0AF8-4D40-8F06-0E59A8EDD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608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8311CDF-84CE-EA4C-A012-71BB938626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6156176" y="311575"/>
            <a:ext cx="2736558" cy="142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400" i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getting it done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5" y="2221357"/>
            <a:ext cx="3888432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i="1" u="sng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wooping</a:t>
            </a:r>
            <a:r>
              <a:rPr lang="en-US" sz="32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: </a:t>
            </a:r>
          </a:p>
          <a:p>
            <a:pPr algn="ctr">
              <a:defRPr/>
            </a:pPr>
            <a:r>
              <a:rPr lang="en-US" sz="32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mental contrasting  &amp; implementation intentions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3957" y="826372"/>
            <a:ext cx="3119170" cy="6985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solidFill>
                  <a:srgbClr val="FF8148"/>
                </a:solidFill>
                <a:latin typeface="Comic Sans MS" pitchFamily="66" charset="0"/>
              </a:rPr>
              <a:t>willpower</a:t>
            </a:r>
            <a:endParaRPr lang="en-GB" sz="4800" b="1" i="1" spc="-100" dirty="0">
              <a:solidFill>
                <a:srgbClr val="FF8148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5494" y="4941168"/>
            <a:ext cx="176202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i="1" spc="-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goals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3FB31-B959-DF4C-9ECE-946A23371B01}"/>
              </a:ext>
            </a:extLst>
          </p:cNvPr>
          <p:cNvSpPr/>
          <p:nvPr/>
        </p:nvSpPr>
        <p:spPr>
          <a:xfrm>
            <a:off x="2899718" y="4585631"/>
            <a:ext cx="3126633" cy="1728192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E9E3ED-C866-DE4D-AA1D-0FF20EAEEE13}"/>
              </a:ext>
            </a:extLst>
          </p:cNvPr>
          <p:cNvSpPr/>
          <p:nvPr/>
        </p:nvSpPr>
        <p:spPr>
          <a:xfrm>
            <a:off x="2900226" y="311537"/>
            <a:ext cx="3126633" cy="1728192"/>
          </a:xfrm>
          <a:prstGeom prst="ellipse">
            <a:avLst/>
          </a:prstGeom>
          <a:noFill/>
          <a:ln w="50800">
            <a:solidFill>
              <a:srgbClr val="FF8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3853-B24B-BF46-96E0-C02FF0A0F5DD}"/>
              </a:ext>
            </a:extLst>
          </p:cNvPr>
          <p:cNvSpPr txBox="1"/>
          <p:nvPr/>
        </p:nvSpPr>
        <p:spPr>
          <a:xfrm>
            <a:off x="4932040" y="2221357"/>
            <a:ext cx="4032448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i="1" u="sng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deliberate practice</a:t>
            </a:r>
            <a:r>
              <a:rPr lang="en-US" sz="3200" b="1" i="1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: </a:t>
            </a:r>
          </a:p>
          <a:p>
            <a:pPr algn="ctr">
              <a:defRPr/>
            </a:pPr>
            <a:r>
              <a:rPr lang="en-US" sz="3200" b="1" i="1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repeated, stretching feedback-informed</a:t>
            </a:r>
          </a:p>
          <a:p>
            <a:pPr algn="ctr">
              <a:defRPr/>
            </a:pPr>
            <a:r>
              <a:rPr lang="en-US" sz="3200" b="1" i="1" spc="-1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building block work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76ACBC-071C-CC4D-B158-0BC4E71A9611}"/>
              </a:ext>
            </a:extLst>
          </p:cNvPr>
          <p:cNvCxnSpPr>
            <a:cxnSpLocks/>
          </p:cNvCxnSpPr>
          <p:nvPr/>
        </p:nvCxnSpPr>
        <p:spPr>
          <a:xfrm>
            <a:off x="4427984" y="2276872"/>
            <a:ext cx="0" cy="2104459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202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952445" y="5517232"/>
            <a:ext cx="352794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BA4FF-FFF7-164D-8919-3D36664D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4000805" cy="5676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52B0B-9B24-7243-9935-83E071E4C84E}"/>
              </a:ext>
            </a:extLst>
          </p:cNvPr>
          <p:cNvSpPr txBox="1"/>
          <p:nvPr/>
        </p:nvSpPr>
        <p:spPr>
          <a:xfrm>
            <a:off x="4468349" y="993674"/>
            <a:ext cx="4496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Gabriele </a:t>
            </a:r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Oettingen’s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technique of ‘</a:t>
            </a:r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WOOPing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’ – Wish, Outcome, Obstacle, Plan – builds on the many research studies showing the value of both ‘Mental Contrasting’ and ‘</a:t>
            </a:r>
            <a:r>
              <a:rPr lang="en-US" sz="28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</a:t>
            </a:r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-mentation Intentions’ for achieving challenging goals</a:t>
            </a:r>
          </a:p>
        </p:txBody>
      </p:sp>
    </p:spTree>
    <p:extLst>
      <p:ext uri="{BB962C8B-B14F-4D97-AF65-F5344CB8AC3E}">
        <p14:creationId xmlns:p14="http://schemas.microsoft.com/office/powerpoint/2010/main" val="245714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923680" y="1340772"/>
            <a:ext cx="5040808" cy="4320476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damaging effects of ‘neuroticism’ (volatility &amp; withdrawal) on wellbeing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compassion &amp; goodwill for others &amp; for ourselves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/bus driver metaphor as a reminder about several coping skills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95A75248-77B7-A849-A653-B1B25C0C6EC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3528" y="1484784"/>
          <a:ext cx="3429781" cy="391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Lotus SmartPics Image" r:id="rId3" imgW="29032200" imgH="35153600" progId="LotusSmartPicsImage">
                  <p:embed/>
                </p:oleObj>
              </mc:Choice>
              <mc:Fallback>
                <p:oleObj name="Lotus SmartPics Image" r:id="rId3" imgW="29032200" imgH="35153600" progId="LotusSmartPicsImage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95A75248-77B7-A849-A653-B1B25C0C6EC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3429781" cy="391132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827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361040" cy="598388"/>
          </a:xfrm>
        </p:spPr>
        <p:txBody>
          <a:bodyPr/>
          <a:lstStyle/>
          <a:p>
            <a:pPr algn="ctr"/>
            <a:r>
              <a:rPr lang="en-US" sz="3800" dirty="0"/>
              <a:t>the damaging effects of neuroticism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8515" y="6669360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EBF2B-AD09-AB4B-8BC2-1BBAC0D3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25857"/>
            <a:ext cx="6605867" cy="53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6674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54348"/>
            <a:ext cx="8712968" cy="598388"/>
          </a:xfrm>
        </p:spPr>
        <p:txBody>
          <a:bodyPr/>
          <a:lstStyle/>
          <a:p>
            <a:pPr algn="ctr"/>
            <a:r>
              <a:rPr lang="en-US" sz="4000" dirty="0"/>
              <a:t>the importance of personality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83568" y="6525344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8F11F-C376-3E45-B257-F911F4DD9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846962" cy="47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729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98388"/>
          </a:xfrm>
        </p:spPr>
        <p:txBody>
          <a:bodyPr/>
          <a:lstStyle/>
          <a:p>
            <a:pPr algn="ctr"/>
            <a:r>
              <a:rPr lang="en-US" sz="4000" dirty="0"/>
              <a:t>assessing personality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253A3-EC67-D84A-B4FB-15AF0853F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64" y="908720"/>
            <a:ext cx="4070480" cy="57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4442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1325" y="958404"/>
            <a:ext cx="8712968" cy="598388"/>
          </a:xfrm>
        </p:spPr>
        <p:txBody>
          <a:bodyPr/>
          <a:lstStyle/>
          <a:p>
            <a:pPr algn="ctr"/>
            <a:r>
              <a:rPr lang="en-US" sz="4000" dirty="0"/>
              <a:t>it’s entirely possible to change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22072" y="573325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8F214-9488-CC48-A4BA-43EBB2F2A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24596"/>
            <a:ext cx="8732576" cy="2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728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923680" y="1340772"/>
            <a:ext cx="5040808" cy="4320476"/>
          </a:xfrm>
        </p:spPr>
        <p:txBody>
          <a:bodyPr lIns="92075" tIns="46038" rIns="92075" bIns="46038"/>
          <a:lstStyle/>
          <a:p>
            <a:pPr marL="7938" indent="-7938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0" algn="l"/>
                <a:tab pos="531813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damaging effects of ‘neuroticism’ (volatility &amp; withdrawal) on wellbeing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compassion &amp; goodwill for others &amp; for ourselves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/bus driver metaphor as a reminder about several coping skills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95A75248-77B7-A849-A653-B1B25C0C6EC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3528" y="1484784"/>
          <a:ext cx="3429781" cy="391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Lotus SmartPics Image" r:id="rId3" imgW="29032200" imgH="35153600" progId="LotusSmartPicsImage">
                  <p:embed/>
                </p:oleObj>
              </mc:Choice>
              <mc:Fallback>
                <p:oleObj name="Lotus SmartPics Image" r:id="rId3" imgW="29032200" imgH="35153600" progId="LotusSmartPicsImage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95A75248-77B7-A849-A653-B1B25C0C6EC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3429781" cy="391132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259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FCF01175-25C2-124D-9783-CD2F49228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188640"/>
            <a:ext cx="9037637" cy="106680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en-GB" altLang="en-US" sz="4000" dirty="0">
                <a:ea typeface="ＭＳ Ｐゴシック" panose="020B0600070205080204" pitchFamily="34" charset="-128"/>
              </a:rPr>
              <a:t>compassion for others &amp; ourselves</a:t>
            </a:r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5538" name="Line 3">
            <a:extLst>
              <a:ext uri="{FF2B5EF4-FFF2-40B4-BE49-F238E27FC236}">
                <a16:creationId xmlns:a16="http://schemas.microsoft.com/office/drawing/2014/main" id="{5BFB9A1B-19FF-9442-9DDA-FAF9F3C36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475" y="6742113"/>
            <a:ext cx="7010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3412" name="Rectangle 4">
            <a:extLst>
              <a:ext uri="{FF2B5EF4-FFF2-40B4-BE49-F238E27FC236}">
                <a16:creationId xmlns:a16="http://schemas.microsoft.com/office/drawing/2014/main" id="{A5258228-1071-BE42-8D83-A4D969D257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0616" y="3068960"/>
            <a:ext cx="5327848" cy="3384550"/>
          </a:xfrm>
        </p:spPr>
        <p:txBody>
          <a:bodyPr/>
          <a:lstStyle/>
          <a:p>
            <a:pPr marL="447675" indent="-447675">
              <a:buSzTx/>
              <a:buFont typeface="Wingdings" pitchFamily="2" charset="2"/>
              <a:buChar char="¶"/>
              <a:defRPr/>
            </a:pPr>
            <a:r>
              <a:rPr lang="en-GB" altLang="en-US" sz="2800" dirty="0">
                <a:ea typeface="ＭＳ Ｐゴシック" panose="020B0600070205080204" pitchFamily="34" charset="-128"/>
              </a:rPr>
              <a:t>early family environment</a:t>
            </a:r>
          </a:p>
          <a:p>
            <a:pPr marL="447675" indent="-447675">
              <a:buSzTx/>
              <a:buFont typeface="Wingdings" pitchFamily="2" charset="2"/>
              <a:buChar char="¶"/>
              <a:defRPr/>
            </a:pPr>
            <a:r>
              <a:rPr lang="en-GB" altLang="en-US" sz="2800" dirty="0">
                <a:ea typeface="ＭＳ Ｐゴシック" panose="020B0600070205080204" pitchFamily="34" charset="-128"/>
              </a:rPr>
              <a:t>school teachers &amp; other kids</a:t>
            </a:r>
          </a:p>
          <a:p>
            <a:pPr marL="447675" indent="-447675">
              <a:buSzTx/>
              <a:buFont typeface="Wingdings" pitchFamily="2" charset="2"/>
              <a:buChar char="¶"/>
              <a:defRPr/>
            </a:pPr>
            <a:r>
              <a:rPr lang="en-GB" altLang="en-US" sz="2800" dirty="0">
                <a:ea typeface="ＭＳ Ｐゴシック" panose="020B0600070205080204" pitchFamily="34" charset="-128"/>
              </a:rPr>
              <a:t>work place</a:t>
            </a:r>
          </a:p>
          <a:p>
            <a:pPr marL="447675" indent="-447675">
              <a:buSzTx/>
              <a:buFont typeface="Wingdings" pitchFamily="2" charset="2"/>
              <a:buChar char="¶"/>
              <a:defRPr/>
            </a:pPr>
            <a:r>
              <a:rPr lang="en-GB" altLang="en-US" sz="2800" dirty="0">
                <a:ea typeface="ＭＳ Ｐゴシック" panose="020B0600070205080204" pitchFamily="34" charset="-128"/>
              </a:rPr>
              <a:t>couple relationships</a:t>
            </a:r>
          </a:p>
          <a:p>
            <a:pPr marL="447675" indent="-447675">
              <a:buSzTx/>
              <a:buFont typeface="Wingdings" pitchFamily="2" charset="2"/>
              <a:buChar char="¶"/>
              <a:defRPr/>
            </a:pPr>
            <a:r>
              <a:rPr lang="en-GB" altLang="en-US" sz="2800" dirty="0">
                <a:ea typeface="ＭＳ Ｐゴシック" panose="020B0600070205080204" pitchFamily="34" charset="-128"/>
              </a:rPr>
              <a:t>friendship &amp; other supports</a:t>
            </a:r>
          </a:p>
          <a:p>
            <a:pPr marL="447675" indent="-447675">
              <a:buSzTx/>
              <a:buFont typeface="Wingdings" pitchFamily="2" charset="2"/>
              <a:buChar char="¶"/>
              <a:defRPr/>
            </a:pPr>
            <a:r>
              <a:rPr lang="en-GB" altLang="en-US" sz="2800" dirty="0">
                <a:ea typeface="ＭＳ Ｐゴシック" panose="020B0600070205080204" pitchFamily="34" charset="-128"/>
              </a:rPr>
              <a:t>therapeutic relationships</a:t>
            </a:r>
          </a:p>
        </p:txBody>
      </p:sp>
      <p:sp>
        <p:nvSpPr>
          <p:cNvPr id="273413" name="Text Box 5">
            <a:extLst>
              <a:ext uri="{FF2B5EF4-FFF2-40B4-BE49-F238E27FC236}">
                <a16:creationId xmlns:a16="http://schemas.microsoft.com/office/drawing/2014/main" id="{AA89E5A7-4EB8-B442-8C44-451C869F0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44" y="1196752"/>
            <a:ext cx="763297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24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want others to be happy</a:t>
            </a:r>
            <a:r>
              <a:rPr lang="en-GB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24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practice compassion</a:t>
            </a:r>
            <a:r>
              <a:rPr lang="en-GB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  </a:t>
            </a:r>
          </a:p>
          <a:p>
            <a:pPr eaLnBrk="1" hangingPunct="1">
              <a:defRPr/>
            </a:pPr>
            <a:r>
              <a:rPr lang="en-GB" sz="24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If you want</a:t>
            </a:r>
            <a:r>
              <a:rPr lang="en-GB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4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 happy</a:t>
            </a:r>
            <a:r>
              <a:rPr lang="en-GB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2400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practice compassion</a:t>
            </a:r>
            <a:r>
              <a:rPr lang="en-GB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                             </a:t>
            </a:r>
          </a:p>
          <a:p>
            <a:pPr eaLnBrk="1" hangingPunct="1">
              <a:defRPr/>
            </a:pPr>
            <a:r>
              <a:rPr lang="en-GB" sz="28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 </a:t>
            </a:r>
            <a:r>
              <a:rPr lang="en-GB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Dalai Lama </a:t>
            </a:r>
            <a:endParaRPr lang="en-GB" sz="2800" dirty="0">
              <a:solidFill>
                <a:schemeClr val="accent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5541" name="Picture 6" descr="j0250469">
            <a:extLst>
              <a:ext uri="{FF2B5EF4-FFF2-40B4-BE49-F238E27FC236}">
                <a16:creationId xmlns:a16="http://schemas.microsoft.com/office/drawing/2014/main" id="{491D8B57-4F76-4A44-9A1D-446C4A34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3" y="3212976"/>
            <a:ext cx="27082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Line 7">
            <a:extLst>
              <a:ext uri="{FF2B5EF4-FFF2-40B4-BE49-F238E27FC236}">
                <a16:creationId xmlns:a16="http://schemas.microsoft.com/office/drawing/2014/main" id="{8F257E64-C69D-6E4D-8006-EAF20F34B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3475" y="2708920"/>
            <a:ext cx="7010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426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09FDBCF6-19B0-A04E-8B92-69E687383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9008" y="134939"/>
            <a:ext cx="7543800" cy="1066800"/>
          </a:xfrm>
        </p:spPr>
        <p:txBody>
          <a:bodyPr lIns="92075" tIns="46038" rIns="92075" bIns="46038"/>
          <a:lstStyle/>
          <a:p>
            <a:pPr>
              <a:defRPr/>
            </a:pPr>
            <a:r>
              <a:rPr lang="en-GB" altLang="en-US" sz="4000" dirty="0">
                <a:ea typeface="ＭＳ Ｐゴシック" panose="020B0600070205080204" pitchFamily="34" charset="-128"/>
              </a:rPr>
              <a:t>huge amounts of evidence </a:t>
            </a:r>
          </a:p>
        </p:txBody>
      </p:sp>
      <p:sp>
        <p:nvSpPr>
          <p:cNvPr id="67586" name="Line 3">
            <a:extLst>
              <a:ext uri="{FF2B5EF4-FFF2-40B4-BE49-F238E27FC236}">
                <a16:creationId xmlns:a16="http://schemas.microsoft.com/office/drawing/2014/main" id="{1FC02B56-A1F6-C44D-BE09-69515A97E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7613" y="6669360"/>
            <a:ext cx="7010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5460" name="Rectangle 4">
            <a:extLst>
              <a:ext uri="{FF2B5EF4-FFF2-40B4-BE49-F238E27FC236}">
                <a16:creationId xmlns:a16="http://schemas.microsoft.com/office/drawing/2014/main" id="{74DD6BC2-05DC-794E-A97D-FD6015725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083" y="2832799"/>
            <a:ext cx="8999413" cy="3529012"/>
          </a:xfrm>
        </p:spPr>
        <p:txBody>
          <a:bodyPr/>
          <a:lstStyle/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>
                <a:ea typeface="ＭＳ Ｐゴシック" panose="020B0600070205080204" pitchFamily="34" charset="-128"/>
              </a:rPr>
              <a:t>Bond L, Carlin JB, Thomas L, et al.  Does bullying cause emotional problems?                   A prospective study of young teenagers.  BMJ  2001; 323: 480-4.</a:t>
            </a:r>
          </a:p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>
                <a:ea typeface="ＭＳ Ｐゴシック" panose="020B0600070205080204" pitchFamily="34" charset="-128"/>
              </a:rPr>
              <a:t>Brewin CR, Firth-Cozens J, Furnham A, et al.  Self-criticism in adulthood and recalled childhood experience.  J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Abnorm</a:t>
            </a:r>
            <a:r>
              <a:rPr lang="en-GB" altLang="en-US" sz="1700" dirty="0">
                <a:ea typeface="ＭＳ Ｐゴシック" panose="020B0600070205080204" pitchFamily="34" charset="-128"/>
              </a:rPr>
              <a:t>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Psychol</a:t>
            </a:r>
            <a:r>
              <a:rPr lang="en-GB" altLang="en-US" sz="1700" dirty="0">
                <a:ea typeface="ＭＳ Ｐゴシック" panose="020B0600070205080204" pitchFamily="34" charset="-128"/>
              </a:rPr>
              <a:t>  1992; 101: 561-6.</a:t>
            </a:r>
          </a:p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>
                <a:ea typeface="ＭＳ Ｐゴシック" panose="020B0600070205080204" pitchFamily="34" charset="-128"/>
              </a:rPr>
              <a:t>Besser A, et al. The apple does not fall far from the tree: attachment styles &amp;     personality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vul-nerabilities</a:t>
            </a:r>
            <a:r>
              <a:rPr lang="en-GB" altLang="en-US" sz="1700" dirty="0">
                <a:ea typeface="ＭＳ Ｐゴシック" panose="020B0600070205080204" pitchFamily="34" charset="-128"/>
              </a:rPr>
              <a:t> to depression in 3 generations of women.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Pers</a:t>
            </a:r>
            <a:r>
              <a:rPr lang="en-GB" altLang="en-US" sz="1700" dirty="0">
                <a:ea typeface="ＭＳ Ｐゴシック" panose="020B0600070205080204" pitchFamily="34" charset="-128"/>
              </a:rPr>
              <a:t> Soc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Psychol</a:t>
            </a:r>
            <a:r>
              <a:rPr lang="en-GB" altLang="en-US" sz="1700" dirty="0">
                <a:ea typeface="ＭＳ Ｐゴシック" panose="020B0600070205080204" pitchFamily="34" charset="-128"/>
              </a:rPr>
              <a:t> Bull 2005;31:1052-73.</a:t>
            </a:r>
          </a:p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>
                <a:ea typeface="ＭＳ Ｐゴシック" panose="020B0600070205080204" pitchFamily="34" charset="-128"/>
              </a:rPr>
              <a:t>Irons C, Gilbert P. Evolved mechanisms in adolescent anxiety and depression symptoms: the role of the attachment and social rank systems.  J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Adolesc</a:t>
            </a:r>
            <a:r>
              <a:rPr lang="en-GB" altLang="en-US" sz="1700" dirty="0">
                <a:ea typeface="ＭＳ Ｐゴシック" panose="020B0600070205080204" pitchFamily="34" charset="-128"/>
              </a:rPr>
              <a:t>  2005; 28: 325-41.</a:t>
            </a:r>
          </a:p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 err="1">
                <a:ea typeface="ＭＳ Ｐゴシック" panose="020B0600070205080204" pitchFamily="34" charset="-128"/>
              </a:rPr>
              <a:t>Teicher</a:t>
            </a:r>
            <a:r>
              <a:rPr lang="en-GB" altLang="en-US" sz="1700" dirty="0">
                <a:ea typeface="ＭＳ Ｐゴシック" panose="020B0600070205080204" pitchFamily="34" charset="-128"/>
              </a:rPr>
              <a:t> MH, Samson JA,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Polcari</a:t>
            </a:r>
            <a:r>
              <a:rPr lang="en-GB" altLang="en-US" sz="1700" dirty="0">
                <a:ea typeface="ＭＳ Ｐゴシック" panose="020B0600070205080204" pitchFamily="34" charset="-128"/>
              </a:rPr>
              <a:t> A, et al.  Sticks, stones, and hurtful words: relative effects  of various forms of childhood maltreatment.  Am J Psych 2006; 163: 993-1000.</a:t>
            </a:r>
          </a:p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>
                <a:ea typeface="ＭＳ Ｐゴシック" panose="020B0600070205080204" pitchFamily="34" charset="-128"/>
              </a:rPr>
              <a:t>Johnson JG, Cohen P, Chen H, et al. Parenting </a:t>
            </a:r>
            <a:r>
              <a:rPr lang="en-GB" altLang="en-US" sz="1700" dirty="0" err="1">
                <a:ea typeface="ＭＳ Ｐゴシック" panose="020B0600070205080204" pitchFamily="34" charset="-128"/>
              </a:rPr>
              <a:t>behaviors</a:t>
            </a:r>
            <a:r>
              <a:rPr lang="en-GB" altLang="en-US" sz="1700" dirty="0">
                <a:ea typeface="ＭＳ Ｐゴシック" panose="020B0600070205080204" pitchFamily="34" charset="-128"/>
              </a:rPr>
              <a:t> associated with risk for    offspring personality disorder during adulthood.  Arch Gen Psychiatry 2006; 63: 579-87.</a:t>
            </a:r>
          </a:p>
          <a:p>
            <a:pPr marL="266700" indent="-266700">
              <a:lnSpc>
                <a:spcPct val="80000"/>
              </a:lnSpc>
              <a:buSzPct val="110000"/>
              <a:buFont typeface="Wingdings" pitchFamily="2" charset="2"/>
              <a:buChar char="³"/>
              <a:defRPr/>
            </a:pPr>
            <a:r>
              <a:rPr lang="en-GB" altLang="en-US" sz="1700" dirty="0" err="1">
                <a:ea typeface="ＭＳ Ｐゴシック" panose="020B0600070205080204" pitchFamily="34" charset="-128"/>
              </a:rPr>
              <a:t>Reti</a:t>
            </a:r>
            <a:r>
              <a:rPr lang="en-GB" altLang="en-US" sz="1700" dirty="0">
                <a:ea typeface="ＭＳ Ｐゴシック" panose="020B0600070205080204" pitchFamily="34" charset="-128"/>
              </a:rPr>
              <a:t> IM, Samuels JF, Eaton WW, et al.  Influences of parenting on normal personality traits. Psychiatry Res  2002; 111: 55-64.</a:t>
            </a:r>
          </a:p>
        </p:txBody>
      </p:sp>
      <p:sp>
        <p:nvSpPr>
          <p:cNvPr id="275461" name="Text Box 5">
            <a:extLst>
              <a:ext uri="{FF2B5EF4-FFF2-40B4-BE49-F238E27FC236}">
                <a16:creationId xmlns:a16="http://schemas.microsoft.com/office/drawing/2014/main" id="{503B3588-6C45-4844-9D4A-5B3F2E592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66" y="1160464"/>
            <a:ext cx="777654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altLang="en-US" b="1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seeing more clearly</a:t>
            </a:r>
            <a:r>
              <a:rPr lang="en-GB" altLang="en-US" i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so much scientific research supports this understanding; this slide focuses on some of the ways early life experience affects us</a:t>
            </a:r>
          </a:p>
        </p:txBody>
      </p:sp>
      <p:sp>
        <p:nvSpPr>
          <p:cNvPr id="67589" name="Line 6">
            <a:extLst>
              <a:ext uri="{FF2B5EF4-FFF2-40B4-BE49-F238E27FC236}">
                <a16:creationId xmlns:a16="http://schemas.microsoft.com/office/drawing/2014/main" id="{56E90210-D0E7-F140-A4E4-7CB6D9A7A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9325" y="2596706"/>
            <a:ext cx="7010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125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052736"/>
            <a:ext cx="5436096" cy="5532195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2800" i="1" spc="-50" dirty="0"/>
              <a:t>values, self-determination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2800" i="1" dirty="0"/>
              <a:t>mindset, exercise &amp; sleep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2800" i="1" dirty="0"/>
              <a:t>willpower, diet, dependencies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4"/>
            </a:pPr>
            <a:r>
              <a:rPr lang="en-US" sz="2800" i="1" spc="-50" dirty="0" err="1"/>
              <a:t>mindbus</a:t>
            </a:r>
            <a:r>
              <a:rPr lang="en-US" sz="2800" i="1" spc="-50" dirty="0"/>
              <a:t> &amp; coping responses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5"/>
            </a:pPr>
            <a:r>
              <a:rPr lang="en-US" sz="2800" i="1" dirty="0"/>
              <a:t>savouring &amp; gratitude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6"/>
            </a:pPr>
            <a:r>
              <a:rPr lang="en-US" sz="2800" i="1" dirty="0"/>
              <a:t>work, expertise, strengths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7"/>
            </a:pPr>
            <a:r>
              <a:rPr lang="en-US" sz="2800" i="1" spc="-50" dirty="0" err="1"/>
              <a:t>dunbar</a:t>
            </a:r>
            <a:r>
              <a:rPr lang="en-US" sz="2800" i="1" spc="-50" dirty="0"/>
              <a:t>, roles, needs, dyads 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8"/>
            </a:pPr>
            <a:r>
              <a:rPr lang="en-US" sz="2800" i="1" spc="-50" dirty="0"/>
              <a:t>nourishing, conflict, wisdom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9"/>
            </a:pPr>
            <a:r>
              <a:rPr lang="en-US" sz="2800" i="1" spc="-50" dirty="0"/>
              <a:t>groups, weak ties, resonance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10"/>
            </a:pPr>
            <a:r>
              <a:rPr lang="en-US" sz="2800" i="1" spc="-50" dirty="0"/>
              <a:t>review &amp; stepping forward</a:t>
            </a:r>
          </a:p>
          <a:p>
            <a:pPr marL="514350" indent="-514350">
              <a:buSzPct val="90000"/>
              <a:buFont typeface="+mj-lt"/>
              <a:buAutoNum type="arabicPeriod" startAt="10"/>
            </a:pPr>
            <a:endParaRPr lang="en-US" sz="2800" i="1" spc="-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2" y="1368152"/>
            <a:ext cx="3162678" cy="4653136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52190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497192" cy="710952"/>
          </a:xfrm>
        </p:spPr>
        <p:txBody>
          <a:bodyPr lIns="92075" tIns="46037" rIns="92075" bIns="46037" anchor="b"/>
          <a:lstStyle/>
          <a:p>
            <a:pPr algn="ctr" eaLnBrk="1" hangingPunct="1">
              <a:defRPr/>
            </a:pPr>
            <a:r>
              <a:rPr lang="en-US" sz="4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course outline/our journey </a:t>
            </a:r>
          </a:p>
        </p:txBody>
      </p:sp>
    </p:spTree>
    <p:extLst>
      <p:ext uri="{BB962C8B-B14F-4D97-AF65-F5344CB8AC3E}">
        <p14:creationId xmlns:p14="http://schemas.microsoft.com/office/powerpoint/2010/main" val="31578649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39552" y="6719726"/>
            <a:ext cx="7976350" cy="21642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48D905-59C8-3C46-90A3-C3E2C1A9FE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280" y="197768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compassion for self &amp; others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89676-ACC2-554D-BADB-5E97353FF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91" y="1119048"/>
            <a:ext cx="3849211" cy="5341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34ED7-62B6-4046-984E-81DB3209E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19048"/>
            <a:ext cx="3758328" cy="53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4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923680" y="1340772"/>
            <a:ext cx="5040808" cy="4320476"/>
          </a:xfrm>
        </p:spPr>
        <p:txBody>
          <a:bodyPr lIns="92075" tIns="46038" rIns="92075" bIns="46038"/>
          <a:lstStyle/>
          <a:p>
            <a:pPr marL="7938" indent="-7938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0" algn="l"/>
                <a:tab pos="531813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damaging effects of ‘neuroticism’ (volatility &amp; withdrawal) on wellbeing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7938" indent="-7938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compassion &amp; goodwill for others &amp; for ourselves</a:t>
            </a:r>
            <a:endParaRPr lang="en-US" sz="36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/bus driver metaphor as a reminder about several coping skills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95A75248-77B7-A849-A653-B1B25C0C6EC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3528" y="1484784"/>
          <a:ext cx="3429781" cy="391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Lotus SmartPics Image" r:id="rId3" imgW="29032200" imgH="35153600" progId="LotusSmartPicsImage">
                  <p:embed/>
                </p:oleObj>
              </mc:Choice>
              <mc:Fallback>
                <p:oleObj name="Lotus SmartPics Image" r:id="rId3" imgW="29032200" imgH="35153600" progId="LotusSmartPicsImage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95A75248-77B7-A849-A653-B1B25C0C6EC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3429781" cy="391132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2651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280" y="197768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 err="1"/>
              <a:t>mindbus</a:t>
            </a:r>
            <a:r>
              <a:rPr lang="en-US" sz="4000" dirty="0"/>
              <a:t>/bus driver metaphor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095836" y="1124748"/>
            <a:ext cx="5904656" cy="5184572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2400" i="1" dirty="0">
                <a:solidFill>
                  <a:schemeClr val="accent2"/>
                </a:solidFill>
              </a:rPr>
              <a:t>driver:</a:t>
            </a:r>
            <a:r>
              <a:rPr lang="en-US" sz="2400" dirty="0"/>
              <a:t> </a:t>
            </a:r>
            <a:r>
              <a:rPr lang="en-US" sz="2200" dirty="0"/>
              <a:t>challenge is to drive with spine &amp; heart to role goals that nourish autonomy, competence, relatedness &amp; beneficence.       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2400" i="1" dirty="0">
                <a:solidFill>
                  <a:schemeClr val="accent2"/>
                </a:solidFill>
              </a:rPr>
              <a:t>passengers:</a:t>
            </a:r>
            <a:r>
              <a:rPr lang="en-US" sz="2400" dirty="0"/>
              <a:t> </a:t>
            </a:r>
            <a:r>
              <a:rPr lang="en-US" sz="2200" dirty="0"/>
              <a:t>mindfully noting/labelling (naming is taming) - catastrophizing, ruminating/worrying &amp; self-blame/criticism.            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2400" i="1" dirty="0">
                <a:solidFill>
                  <a:schemeClr val="accent2"/>
                </a:solidFill>
              </a:rPr>
              <a:t>conductor/kind hat: </a:t>
            </a:r>
            <a:r>
              <a:rPr lang="en-US" sz="2200" dirty="0"/>
              <a:t>using our own name &amp; soothing touch (explore), then relaxing, releasing, encouraging &amp; recharging.   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2400" i="1" dirty="0">
                <a:solidFill>
                  <a:schemeClr val="accent2"/>
                </a:solidFill>
              </a:rPr>
              <a:t>conductor/wise hat: </a:t>
            </a:r>
            <a:r>
              <a:rPr lang="en-US" sz="2200" dirty="0"/>
              <a:t>reappraisal, stepping back, perspective ‘as if’ happening to someone else, what learned or improved?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itchFamily="2" charset="2"/>
              <a:buChar char="v"/>
              <a:defRPr/>
            </a:pPr>
            <a:r>
              <a:rPr lang="en-US" sz="2400" i="1" dirty="0">
                <a:solidFill>
                  <a:schemeClr val="accent2"/>
                </a:solidFill>
              </a:rPr>
              <a:t>coffee stop: </a:t>
            </a:r>
            <a:r>
              <a:rPr lang="en-US" sz="2200" dirty="0"/>
              <a:t>various forms of therapeutic writing, talking, and emotional processing.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597352"/>
            <a:ext cx="799199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43508" y="3783020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reminder framework for 5+ important coping skills</a:t>
            </a:r>
          </a:p>
        </p:txBody>
      </p:sp>
      <p:pic>
        <p:nvPicPr>
          <p:cNvPr id="7" name="Picture 6" descr="j0295840">
            <a:extLst>
              <a:ext uri="{FF2B5EF4-FFF2-40B4-BE49-F238E27FC236}">
                <a16:creationId xmlns:a16="http://schemas.microsoft.com/office/drawing/2014/main" id="{9FBE5A3A-6D15-1947-B9B4-93501B646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0" y="1259098"/>
            <a:ext cx="2561265" cy="2097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313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39552" y="6719726"/>
            <a:ext cx="7976350" cy="21642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48D905-59C8-3C46-90A3-C3E2C1A9FE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280" y="197768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passengers – identify, label, tolerate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7EC07-0462-6146-A1C0-A426F7EC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292" y="1124744"/>
            <a:ext cx="3858148" cy="5341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12DAC-1AB8-8E48-B9E1-F24DE6D3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9" y="1124745"/>
            <a:ext cx="3923168" cy="53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8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048D905-59C8-3C46-90A3-C3E2C1A9FE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3280" y="4462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conductor – wise hat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967D3-E12B-7449-A599-A99BB201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007" y="886330"/>
            <a:ext cx="4269739" cy="58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51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341784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orientation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923680" y="1340772"/>
            <a:ext cx="5040808" cy="4320476"/>
          </a:xfrm>
        </p:spPr>
        <p:txBody>
          <a:bodyPr lIns="92075" tIns="46038" rIns="92075" bIns="46038"/>
          <a:lstStyle/>
          <a:p>
            <a:pPr marL="7938" indent="-7938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0" algn="l"/>
                <a:tab pos="531813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damaging effects of ‘neuroticism’ (volatility &amp; withdrawal) on wellbeing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r>
              <a:rPr lang="en-US" sz="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7938" indent="-7938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compassion &amp; goodwill for others &amp; for ourselves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CC66FF"/>
              </a:buClr>
              <a:buSzPct val="110000"/>
              <a:buFont typeface="Wingdings 2" pitchFamily="18" charset="2"/>
              <a:buNone/>
              <a:tabLst>
                <a:tab pos="533400" algn="l"/>
              </a:tabLst>
              <a:defRPr/>
            </a:pPr>
            <a:endParaRPr lang="en-US" sz="8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-7938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33400" algn="l"/>
              </a:tabLst>
              <a:defRPr/>
            </a:pP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/bus driver metaphor as a reminder about several coping skills</a:t>
            </a:r>
          </a:p>
          <a:p>
            <a:pPr marL="0" indent="0" eaLnBrk="1" hangingPunct="1">
              <a:lnSpc>
                <a:spcPct val="90000"/>
              </a:lnSpc>
              <a:buSzPct val="110000"/>
              <a:buFont typeface="Wingdings" pitchFamily="2" charset="2"/>
              <a:buNone/>
              <a:tabLst>
                <a:tab pos="533400" algn="l"/>
              </a:tabLst>
              <a:defRPr/>
            </a:pPr>
            <a:endParaRPr lang="en-US" sz="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SzPct val="110000"/>
              <a:buNone/>
              <a:tabLst>
                <a:tab pos="533400" algn="l"/>
              </a:tabLst>
              <a:defRPr/>
            </a:pP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95A75248-77B7-A849-A653-B1B25C0C6EC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3528" y="1484784"/>
          <a:ext cx="3429781" cy="3911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Lotus SmartPics Image" r:id="rId3" imgW="29032200" imgH="35153600" progId="LotusSmartPicsImage">
                  <p:embed/>
                </p:oleObj>
              </mc:Choice>
              <mc:Fallback>
                <p:oleObj name="Lotus SmartPics Image" r:id="rId3" imgW="29032200" imgH="35153600" progId="LotusSmartPicsImage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95A75248-77B7-A849-A653-B1B25C0C6EC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3429781" cy="391132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560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2048" y="1124744"/>
            <a:ext cx="8208912" cy="7240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2200" b="1" i="1" spc="-10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managing these 4 foundational practices well gives us so much more vitality and wellbeing … as well as longer healthier lives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4816" y="4489666"/>
            <a:ext cx="160652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sleep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0200" y="2851368"/>
            <a:ext cx="130356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diet</a:t>
            </a:r>
          </a:p>
        </p:txBody>
      </p:sp>
      <p:sp>
        <p:nvSpPr>
          <p:cNvPr id="17" name="Line 4">
            <a:extLst>
              <a:ext uri="{FF2B5EF4-FFF2-40B4-BE49-F238E27FC236}">
                <a16:creationId xmlns:a16="http://schemas.microsoft.com/office/drawing/2014/main" id="{BF739C47-0AF8-4D40-8F06-0E59A8EDD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570" y="6597352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8311CDF-84CE-EA4C-A012-71BB938626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6004" y="269776"/>
            <a:ext cx="9001000" cy="71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400" i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four foundational lifestyle practices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AEE5C-8618-EF4A-8075-E15317253232}"/>
              </a:ext>
            </a:extLst>
          </p:cNvPr>
          <p:cNvSpPr txBox="1"/>
          <p:nvPr/>
        </p:nvSpPr>
        <p:spPr>
          <a:xfrm>
            <a:off x="4499991" y="4181889"/>
            <a:ext cx="3096345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i="1" spc="-1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depend-</a:t>
            </a:r>
            <a:r>
              <a:rPr lang="en-US" sz="4400" b="1" i="1" spc="-1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encies</a:t>
            </a:r>
            <a:endParaRPr lang="en-US" sz="4400" b="1" i="1" spc="-1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50E43F9-BBAD-5A43-B429-23F9845C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2525705"/>
            <a:ext cx="2257443" cy="31355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200" b="1" i="1" spc="-10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good self-control helps us manage these 4  practices well … and managing them well feeds back to build our self-control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DF4169-489C-7B42-9C04-85213A8BE09C}"/>
              </a:ext>
            </a:extLst>
          </p:cNvPr>
          <p:cNvSpPr/>
          <p:nvPr/>
        </p:nvSpPr>
        <p:spPr>
          <a:xfrm>
            <a:off x="4617737" y="3861048"/>
            <a:ext cx="2668488" cy="2088232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A8FF73-7615-0446-B730-05AB3BDD9D96}"/>
              </a:ext>
            </a:extLst>
          </p:cNvPr>
          <p:cNvSpPr/>
          <p:nvPr/>
        </p:nvSpPr>
        <p:spPr>
          <a:xfrm>
            <a:off x="4651528" y="2222750"/>
            <a:ext cx="2600907" cy="2088232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33836" y="2222750"/>
            <a:ext cx="2668488" cy="2088232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917605"/>
            <a:ext cx="3464768" cy="6985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solidFill>
                  <a:srgbClr val="FFC000"/>
                </a:solidFill>
                <a:latin typeface="Comic Sans MS" pitchFamily="66" charset="0"/>
              </a:rPr>
              <a:t>exercise</a:t>
            </a:r>
            <a:endParaRPr lang="en-GB" sz="4800" b="1" i="1" spc="-100" dirty="0">
              <a:solidFill>
                <a:srgbClr val="FFC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E3173F-AC93-B941-BD84-A6F5C54C94A6}"/>
              </a:ext>
            </a:extLst>
          </p:cNvPr>
          <p:cNvSpPr/>
          <p:nvPr/>
        </p:nvSpPr>
        <p:spPr>
          <a:xfrm>
            <a:off x="2206577" y="3861048"/>
            <a:ext cx="2723006" cy="208823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73BDA4B-5F59-324C-89E7-A429B93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654" y="2924944"/>
            <a:ext cx="1962849" cy="22230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200" b="1" i="1" spc="-100" dirty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dependencies include sugar alcohol and  smoking as well as legal  &amp; illegal drugs</a:t>
            </a:r>
          </a:p>
        </p:txBody>
      </p:sp>
    </p:spTree>
    <p:extLst>
      <p:ext uri="{BB962C8B-B14F-4D97-AF65-F5344CB8AC3E}">
        <p14:creationId xmlns:p14="http://schemas.microsoft.com/office/powerpoint/2010/main" val="400774096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08520" y="332656"/>
            <a:ext cx="9361040" cy="598388"/>
          </a:xfrm>
        </p:spPr>
        <p:txBody>
          <a:bodyPr/>
          <a:lstStyle/>
          <a:p>
            <a:pPr algn="ctr"/>
            <a:r>
              <a:rPr lang="en-US" sz="3800" dirty="0" err="1"/>
              <a:t>mediterranean</a:t>
            </a:r>
            <a:r>
              <a:rPr lang="en-US" sz="3800" dirty="0"/>
              <a:t> diet &amp; mental health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83568" y="980728"/>
            <a:ext cx="7848872" cy="5589240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Lai, J. S., et al. (2014). "A systematic review &amp; meta-analysis of dietary patterns and depression in community-dwelling adults." </a:t>
            </a:r>
            <a:r>
              <a:rPr lang="en-US" sz="1600" u="sng" dirty="0"/>
              <a:t>Am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99</a:t>
            </a:r>
            <a:r>
              <a:rPr lang="en-US" sz="1600" u="sng" dirty="0"/>
              <a:t>(1): 181-197.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 err="1"/>
              <a:t>Slyepchenko</a:t>
            </a:r>
            <a:r>
              <a:rPr lang="en-US" sz="1600" dirty="0"/>
              <a:t>, A., et al. (2017). "Gut </a:t>
            </a:r>
            <a:r>
              <a:rPr lang="en-US" sz="1600" dirty="0" err="1"/>
              <a:t>microbiota</a:t>
            </a:r>
            <a:r>
              <a:rPr lang="en-US" sz="1600" dirty="0"/>
              <a:t>, bacterial translocation, &amp; inter-actions with diet: pathophysiological links between major depressive disorder &amp; non-communicable medical comorbidities." </a:t>
            </a:r>
            <a:r>
              <a:rPr lang="en-US" sz="1600" u="sng" dirty="0" err="1"/>
              <a:t>Psychother</a:t>
            </a:r>
            <a:r>
              <a:rPr lang="en-US" sz="1600" u="sng" dirty="0"/>
              <a:t> </a:t>
            </a:r>
            <a:r>
              <a:rPr lang="en-US" sz="1600" u="sng" dirty="0" err="1"/>
              <a:t>Psychosom</a:t>
            </a:r>
            <a:r>
              <a:rPr lang="en-US" sz="1600" u="sng" dirty="0"/>
              <a:t> </a:t>
            </a:r>
            <a:r>
              <a:rPr lang="en-US" sz="1600" b="1" u="sng" dirty="0"/>
              <a:t>86</a:t>
            </a:r>
            <a:r>
              <a:rPr lang="en-US" sz="1600" u="sng" dirty="0"/>
              <a:t>(1): 31-46.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Parker, G. B., et al. (2017). "Vitamin D &amp; depression." </a:t>
            </a:r>
            <a:r>
              <a:rPr lang="en-US" sz="1600" u="sng" dirty="0"/>
              <a:t>J Affect </a:t>
            </a:r>
            <a:r>
              <a:rPr lang="en-US" sz="1600" u="sng" dirty="0" err="1"/>
              <a:t>Disord</a:t>
            </a:r>
            <a:r>
              <a:rPr lang="en-US" sz="1600" u="sng" dirty="0"/>
              <a:t> </a:t>
            </a:r>
            <a:r>
              <a:rPr lang="en-US" sz="1600" b="1" u="sng" dirty="0"/>
              <a:t>208</a:t>
            </a:r>
            <a:r>
              <a:rPr lang="en-US" sz="1600" u="sng" dirty="0"/>
              <a:t>: 56-61.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Esteban-</a:t>
            </a:r>
            <a:r>
              <a:rPr lang="en-US" sz="1600" dirty="0" err="1"/>
              <a:t>Cornejo</a:t>
            </a:r>
            <a:r>
              <a:rPr lang="en-US" sz="1600" dirty="0"/>
              <a:t>, I., et al. (2016). "Adherence to the Mediterranean diet and academic performance in youth." </a:t>
            </a:r>
            <a:r>
              <a:rPr lang="en-US" sz="1600" u="sng" dirty="0" err="1"/>
              <a:t>Eur</a:t>
            </a:r>
            <a:r>
              <a:rPr lang="en-US" sz="1600" u="sng" dirty="0"/>
              <a:t> J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55</a:t>
            </a:r>
            <a:r>
              <a:rPr lang="en-US" sz="1600" u="sng" dirty="0"/>
              <a:t>(3): 1133-1140.</a:t>
            </a:r>
            <a:r>
              <a:rPr lang="en-US" sz="1600" dirty="0"/>
              <a:t> 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Opie, R. S., et al. (2017). "Dietary recommendations for the prevention of depression."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u="sng" dirty="0" err="1"/>
              <a:t>Neurosci</a:t>
            </a:r>
            <a:r>
              <a:rPr lang="en-US" sz="1600" u="sng" dirty="0"/>
              <a:t> </a:t>
            </a:r>
            <a:r>
              <a:rPr lang="en-US" sz="1600" b="1" u="sng" dirty="0"/>
              <a:t>20</a:t>
            </a:r>
            <a:r>
              <a:rPr lang="en-US" sz="1600" u="sng" dirty="0"/>
              <a:t>(3): 161-171.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 err="1"/>
              <a:t>Yary</a:t>
            </a:r>
            <a:r>
              <a:rPr lang="en-US" sz="1600" dirty="0"/>
              <a:t>, T., et al. (2016). "Dietary magnesium intake &amp; the incidence of depression: A 20-year follow-up study." </a:t>
            </a:r>
            <a:r>
              <a:rPr lang="en-US" sz="1600" u="sng" dirty="0"/>
              <a:t>Journal of Affective Disorders </a:t>
            </a:r>
            <a:r>
              <a:rPr lang="en-US" sz="1600" b="1" u="sng" dirty="0"/>
              <a:t>193</a:t>
            </a:r>
            <a:r>
              <a:rPr lang="en-US" sz="1600" u="sng" dirty="0"/>
              <a:t>: 94-98.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Martinez-Gonzalez, M. A. and A. Sanchez-Villegas (2016). "Food patterns and the prevention of depression." </a:t>
            </a:r>
            <a:r>
              <a:rPr lang="en-US" sz="1600" u="sng" dirty="0" err="1"/>
              <a:t>Proc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u="sng" dirty="0" err="1"/>
              <a:t>Soc</a:t>
            </a:r>
            <a:r>
              <a:rPr lang="en-US" sz="1600" u="sng" dirty="0"/>
              <a:t> </a:t>
            </a:r>
            <a:r>
              <a:rPr lang="en-US" sz="1600" b="1" u="sng" dirty="0"/>
              <a:t>75</a:t>
            </a:r>
            <a:r>
              <a:rPr lang="en-US" sz="1600" u="sng" dirty="0"/>
              <a:t>(2): 139-146.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Hayward, J., et al. (2016). "Lifestyle factors and adolescent depressive symptomatology: Associations and effect sizes of diet, physical activity and sedentary behaviour." </a:t>
            </a:r>
            <a:r>
              <a:rPr lang="en-US" sz="1600" u="sng" dirty="0" err="1"/>
              <a:t>Aust</a:t>
            </a:r>
            <a:r>
              <a:rPr lang="en-US" sz="1600" u="sng" dirty="0"/>
              <a:t> N Z J Psychiatry </a:t>
            </a:r>
            <a:r>
              <a:rPr lang="en-US" sz="1600" b="1" u="sng" dirty="0"/>
              <a:t>50</a:t>
            </a:r>
            <a:r>
              <a:rPr lang="en-US" sz="1600" u="sng" dirty="0"/>
              <a:t>(11): 1064-1073.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Dash, S. R., et al. (2016). "Diet and common mental disorders: the imperative to translate evidence into action." </a:t>
            </a:r>
            <a:r>
              <a:rPr lang="en-US" sz="1600" u="sng" dirty="0"/>
              <a:t>Frontiers in Public Health </a:t>
            </a:r>
            <a:r>
              <a:rPr lang="en-US" sz="1600" b="1" u="sng" dirty="0"/>
              <a:t>4</a:t>
            </a:r>
            <a:r>
              <a:rPr lang="en-US" sz="1600" u="sng" dirty="0"/>
              <a:t>: 81.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Chang, S.-C., et al. (2016). "Dietary flavonoid intake and risk of incident depression in midlife and older women." </a:t>
            </a:r>
            <a:r>
              <a:rPr lang="en-US" sz="1600" u="sng" dirty="0"/>
              <a:t>Am J </a:t>
            </a:r>
            <a:r>
              <a:rPr lang="en-US" sz="1600" u="sng" dirty="0" err="1"/>
              <a:t>Clin</a:t>
            </a:r>
            <a:r>
              <a:rPr lang="en-US" sz="1600" u="sng" dirty="0"/>
              <a:t> </a:t>
            </a:r>
            <a:r>
              <a:rPr lang="en-US" sz="1600" u="sng" dirty="0" err="1"/>
              <a:t>Nutr</a:t>
            </a:r>
            <a:r>
              <a:rPr lang="en-US" sz="1600" u="sng" dirty="0"/>
              <a:t> </a:t>
            </a:r>
            <a:r>
              <a:rPr lang="en-US" sz="1600" b="1" u="sng" dirty="0"/>
              <a:t>104</a:t>
            </a:r>
            <a:r>
              <a:rPr lang="en-US" sz="1600" u="sng" dirty="0"/>
              <a:t>(3): 704-714.</a:t>
            </a:r>
            <a:endParaRPr lang="en-US" sz="1600" dirty="0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58515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297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97768"/>
            <a:ext cx="8819456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drugs ordered by overall harm scores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29246" y="6741368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04067" y="6084585"/>
            <a:ext cx="810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FFCC"/>
                </a:solidFill>
              </a:rPr>
              <a:t>Nutt, D. J., et al. (2010). </a:t>
            </a:r>
            <a:r>
              <a:rPr lang="en-GB" sz="1600" i="1" dirty="0">
                <a:solidFill>
                  <a:srgbClr val="FFFFCC"/>
                </a:solidFill>
              </a:rPr>
              <a:t>"Drug harms in the UK: a multicriteria de</a:t>
            </a:r>
            <a:r>
              <a:rPr lang="en-GB" sz="1600" i="1" dirty="0">
                <a:solidFill>
                  <a:schemeClr val="tx2"/>
                </a:solidFill>
              </a:rPr>
              <a:t>cisi</a:t>
            </a:r>
            <a:r>
              <a:rPr lang="en-GB" sz="1600" i="1" dirty="0">
                <a:solidFill>
                  <a:srgbClr val="FFFFCC"/>
                </a:solidFill>
              </a:rPr>
              <a:t>on analysis." </a:t>
            </a:r>
            <a:r>
              <a:rPr lang="en-GB" sz="1600" dirty="0">
                <a:solidFill>
                  <a:srgbClr val="FFFFCC"/>
                </a:solidFill>
              </a:rPr>
              <a:t>Lancet 376(9752): 1558-1565.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A443E-B9FB-6644-AEF5-E772640A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9" y="1114772"/>
            <a:ext cx="8100381" cy="49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1043207" y="228600"/>
            <a:ext cx="7837368" cy="1143000"/>
          </a:xfrm>
        </p:spPr>
        <p:txBody>
          <a:bodyPr/>
          <a:lstStyle/>
          <a:p>
            <a:r>
              <a:rPr lang="en-GB" sz="3400" dirty="0">
                <a:latin typeface="Tahoma" charset="0"/>
                <a:cs typeface="Tahoma" charset="0"/>
              </a:rPr>
              <a:t>do you want to be 14 </a:t>
            </a:r>
            <a:r>
              <a:rPr lang="en-GB" sz="3400" dirty="0" err="1">
                <a:latin typeface="Tahoma" charset="0"/>
                <a:cs typeface="Tahoma" charset="0"/>
              </a:rPr>
              <a:t>yrs</a:t>
            </a:r>
            <a:r>
              <a:rPr lang="en-GB" sz="3400" dirty="0">
                <a:latin typeface="Tahoma" charset="0"/>
                <a:cs typeface="Tahoma" charset="0"/>
              </a:rPr>
              <a:t> younger?</a:t>
            </a:r>
          </a:p>
        </p:txBody>
      </p:sp>
      <p:sp>
        <p:nvSpPr>
          <p:cNvPr id="11266" name="Text Placeholder 2"/>
          <p:cNvSpPr>
            <a:spLocks noGrp="1"/>
          </p:cNvSpPr>
          <p:nvPr>
            <p:ph type="body" sz="half" idx="1"/>
          </p:nvPr>
        </p:nvSpPr>
        <p:spPr>
          <a:xfrm>
            <a:off x="184637" y="1916113"/>
            <a:ext cx="4840933" cy="3948112"/>
          </a:xfrm>
        </p:spPr>
        <p:txBody>
          <a:bodyPr/>
          <a:lstStyle/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20,224 UK adults</a:t>
            </a:r>
          </a:p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aged 45 to 79 </a:t>
            </a:r>
          </a:p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no initial cancer/CHD</a:t>
            </a:r>
          </a:p>
          <a:p>
            <a:pPr marL="449263" indent="-449263">
              <a:buSzPct val="100000"/>
              <a:buFont typeface="Wingdings" charset="0"/>
              <a:buChar char=""/>
            </a:pPr>
            <a:r>
              <a:rPr lang="en-GB" sz="2600" dirty="0">
                <a:latin typeface="Tahoma" charset="0"/>
                <a:cs typeface="Tahoma" charset="0"/>
              </a:rPr>
              <a:t>health behaviours rated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not smoking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physically active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at least 5 fruit &amp; veg daily</a:t>
            </a:r>
          </a:p>
          <a:p>
            <a:pPr marL="633600" lvl="2" indent="-327600">
              <a:buSzPct val="100000"/>
              <a:buFont typeface="Wingdings" charset="0"/>
              <a:buChar char="Ø"/>
            </a:pPr>
            <a:r>
              <a:rPr lang="en-GB" sz="2200" dirty="0">
                <a:latin typeface="Tahoma" charset="0"/>
                <a:cs typeface="Tahoma" charset="0"/>
              </a:rPr>
              <a:t>1-14 alcohol units weekly</a:t>
            </a:r>
          </a:p>
        </p:txBody>
      </p:sp>
      <p:graphicFrame>
        <p:nvGraphicFramePr>
          <p:cNvPr id="11267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637945" y="1571625"/>
          <a:ext cx="4088423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Chart" r:id="rId3" imgW="4426080" imgH="4645555" progId="Excel.Chart.8">
                  <p:embed/>
                </p:oleObj>
              </mc:Choice>
              <mc:Fallback>
                <p:oleObj name="Chart" r:id="rId3" imgW="4426080" imgH="4645555" progId="Excel.Chart.8">
                  <p:embed/>
                  <p:pic>
                    <p:nvPicPr>
                      <p:cNvPr id="11267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945" y="1571625"/>
                        <a:ext cx="4088423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67105" y="6388105"/>
            <a:ext cx="9033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Khaw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 K-T, et al.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“Combined impact of health behaviours …” 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PLoS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 Med 2008;5(1):e12 </a:t>
            </a:r>
          </a:p>
        </p:txBody>
      </p:sp>
      <p:sp>
        <p:nvSpPr>
          <p:cNvPr id="11269" name="Line 4"/>
          <p:cNvSpPr>
            <a:spLocks noChangeShapeType="1"/>
          </p:cNvSpPr>
          <p:nvPr/>
        </p:nvSpPr>
        <p:spPr bwMode="auto">
          <a:xfrm>
            <a:off x="1230926" y="6237288"/>
            <a:ext cx="67056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8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4">
            <a:extLst>
              <a:ext uri="{FF2B5EF4-FFF2-40B4-BE49-F238E27FC236}">
                <a16:creationId xmlns:a16="http://schemas.microsoft.com/office/drawing/2014/main" id="{BF739C47-0AF8-4D40-8F06-0E59A8EDD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57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98311CDF-84CE-EA4C-A012-71BB9386266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6004" y="269776"/>
            <a:ext cx="9001000" cy="71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sz="4400" i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 do, want to, will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6477" y="1789366"/>
            <a:ext cx="236475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mindset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A8FF73-7615-0446-B730-05AB3BDD9D96}"/>
              </a:ext>
            </a:extLst>
          </p:cNvPr>
          <p:cNvSpPr/>
          <p:nvPr/>
        </p:nvSpPr>
        <p:spPr>
          <a:xfrm>
            <a:off x="395536" y="1340768"/>
            <a:ext cx="3126633" cy="1728192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83843" y="4735923"/>
            <a:ext cx="3119170" cy="6985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4800" b="1" i="1" spc="-100" dirty="0">
                <a:solidFill>
                  <a:srgbClr val="FF8148"/>
                </a:solidFill>
                <a:latin typeface="Comic Sans MS" pitchFamily="66" charset="0"/>
              </a:rPr>
              <a:t>willpower</a:t>
            </a:r>
            <a:endParaRPr lang="en-GB" sz="4800" b="1" i="1" spc="-100" dirty="0">
              <a:solidFill>
                <a:srgbClr val="FF8148"/>
              </a:solidFill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73BDA4B-5F59-324C-89E7-A429B93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0" y="3190285"/>
            <a:ext cx="1849812" cy="876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800" b="1" i="1" spc="-100" dirty="0">
                <a:solidFill>
                  <a:srgbClr val="92D050"/>
                </a:solidFill>
                <a:latin typeface="Comic Sans MS" pitchFamily="66" charset="0"/>
                <a:ea typeface="+mj-ea"/>
                <a:cs typeface="+mj-cs"/>
              </a:rPr>
              <a:t>growth not </a:t>
            </a:r>
            <a:r>
              <a:rPr lang="en-GB" sz="2800" b="1" i="1" strike="sngStrike" spc="-100" dirty="0">
                <a:solidFill>
                  <a:srgbClr val="92D050"/>
                </a:solidFill>
                <a:latin typeface="Comic Sans MS" pitchFamily="66" charset="0"/>
                <a:ea typeface="+mj-ea"/>
                <a:cs typeface="+mj-cs"/>
              </a:rPr>
              <a:t>fixed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5303" y="3198912"/>
            <a:ext cx="307167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800" b="1" i="1" spc="-1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motivation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43FB31-B959-DF4C-9ECE-946A23371B01}"/>
              </a:ext>
            </a:extLst>
          </p:cNvPr>
          <p:cNvSpPr/>
          <p:nvPr/>
        </p:nvSpPr>
        <p:spPr>
          <a:xfrm>
            <a:off x="2987824" y="2750314"/>
            <a:ext cx="3126633" cy="172819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E9E3ED-C866-DE4D-AA1D-0FF20EAEEE13}"/>
              </a:ext>
            </a:extLst>
          </p:cNvPr>
          <p:cNvSpPr/>
          <p:nvPr/>
        </p:nvSpPr>
        <p:spPr>
          <a:xfrm>
            <a:off x="5580112" y="4221088"/>
            <a:ext cx="3126633" cy="1728192"/>
          </a:xfrm>
          <a:prstGeom prst="ellipse">
            <a:avLst/>
          </a:prstGeom>
          <a:noFill/>
          <a:ln w="50800">
            <a:solidFill>
              <a:srgbClr val="FF8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2E18B5BC-B43E-4145-9A43-66686398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766537"/>
            <a:ext cx="2520280" cy="876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800" b="1" i="1" spc="-100" dirty="0">
                <a:solidFill>
                  <a:srgbClr val="00B0F0"/>
                </a:solidFill>
                <a:latin typeface="Comic Sans MS" pitchFamily="66" charset="0"/>
                <a:ea typeface="+mj-ea"/>
                <a:cs typeface="+mj-cs"/>
              </a:rPr>
              <a:t>autonomous not </a:t>
            </a:r>
            <a:r>
              <a:rPr lang="en-GB" sz="2800" b="1" i="1" strike="sngStrike" spc="-100" dirty="0">
                <a:solidFill>
                  <a:srgbClr val="00B0F0"/>
                </a:solidFill>
                <a:latin typeface="Comic Sans MS" pitchFamily="66" charset="0"/>
                <a:ea typeface="+mj-ea"/>
                <a:cs typeface="+mj-cs"/>
              </a:rPr>
              <a:t>controlled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DC44E467-3FEC-C441-8A85-A5BE77D7B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5373216"/>
            <a:ext cx="1800200" cy="8766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sz="2800" b="1" i="1" spc="-100" dirty="0">
                <a:solidFill>
                  <a:srgbClr val="FF8148"/>
                </a:solidFill>
                <a:latin typeface="Comic Sans MS" pitchFamily="66" charset="0"/>
                <a:ea typeface="+mj-ea"/>
                <a:cs typeface="+mj-cs"/>
              </a:rPr>
              <a:t>strong not </a:t>
            </a:r>
            <a:r>
              <a:rPr lang="en-GB" sz="2800" b="1" i="1" strike="sngStrike" spc="-100" dirty="0">
                <a:solidFill>
                  <a:srgbClr val="FF8148"/>
                </a:solidFill>
                <a:latin typeface="Comic Sans MS" pitchFamily="66" charset="0"/>
                <a:ea typeface="+mj-ea"/>
                <a:cs typeface="+mj-cs"/>
              </a:rPr>
              <a:t>weak</a:t>
            </a:r>
          </a:p>
        </p:txBody>
      </p:sp>
    </p:spTree>
    <p:extLst>
      <p:ext uri="{BB962C8B-B14F-4D97-AF65-F5344CB8AC3E}">
        <p14:creationId xmlns:p14="http://schemas.microsoft.com/office/powerpoint/2010/main" val="20308781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066" y="6163563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67944" y="3785442"/>
            <a:ext cx="4374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hot emotional ‘go’ system: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9912" y="993674"/>
            <a:ext cx="4802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cool cognitive ‘know’ system: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2B99B-4036-9147-B05D-FCBB5EDA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0" y="1255284"/>
            <a:ext cx="2959179" cy="1972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388FF-1191-CB4F-B29A-E34878F66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861048"/>
            <a:ext cx="3522830" cy="19727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C1011-55A8-BF41-AE70-BEC12A299F82}"/>
              </a:ext>
            </a:extLst>
          </p:cNvPr>
          <p:cNvSpPr txBox="1"/>
          <p:nvPr/>
        </p:nvSpPr>
        <p:spPr>
          <a:xfrm>
            <a:off x="827585" y="622981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</a:rPr>
              <a:t>Metcalfe, J. and W. </a:t>
            </a:r>
            <a:r>
              <a:rPr lang="en-GB" sz="1600" dirty="0" err="1">
                <a:solidFill>
                  <a:schemeClr val="tx2"/>
                </a:solidFill>
              </a:rPr>
              <a:t>Mischel</a:t>
            </a:r>
            <a:r>
              <a:rPr lang="en-GB" sz="1600" dirty="0">
                <a:solidFill>
                  <a:schemeClr val="tx2"/>
                </a:solidFill>
              </a:rPr>
              <a:t> (1999). </a:t>
            </a:r>
            <a:r>
              <a:rPr lang="en-GB" sz="1600" i="1" dirty="0">
                <a:solidFill>
                  <a:schemeClr val="tx2"/>
                </a:solidFill>
              </a:rPr>
              <a:t>"A hot/cool-system analysis of delay of gratification: dynamics of willpower." </a:t>
            </a:r>
            <a:r>
              <a:rPr lang="en-GB" sz="1600" u="sng" dirty="0">
                <a:solidFill>
                  <a:schemeClr val="tx2"/>
                </a:solidFill>
              </a:rPr>
              <a:t>Psychological review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b="1" dirty="0">
                <a:solidFill>
                  <a:schemeClr val="tx2"/>
                </a:solidFill>
              </a:rPr>
              <a:t>106</a:t>
            </a:r>
            <a:r>
              <a:rPr lang="en-GB" sz="1600" dirty="0">
                <a:solidFill>
                  <a:schemeClr val="tx2"/>
                </a:solidFill>
              </a:rPr>
              <a:t>(1): 3-19.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04B7646-43D3-4D40-82A2-3E16D6B1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60648"/>
            <a:ext cx="9036496" cy="598388"/>
          </a:xfrm>
        </p:spPr>
        <p:txBody>
          <a:bodyPr/>
          <a:lstStyle/>
          <a:p>
            <a:pPr algn="ctr"/>
            <a:r>
              <a:rPr lang="en-US" sz="4000" dirty="0"/>
              <a:t>balance cool ‘know’ &amp; hot ‘go’ systems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D0412-1ED6-A140-9C15-D6BF7407C104}"/>
              </a:ext>
            </a:extLst>
          </p:cNvPr>
          <p:cNvSpPr txBox="1"/>
          <p:nvPr/>
        </p:nvSpPr>
        <p:spPr>
          <a:xfrm>
            <a:off x="4165050" y="1772816"/>
            <a:ext cx="4032449" cy="1200329"/>
          </a:xfrm>
          <a:prstGeom prst="rect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cognitive, slow, strategic, emotionally neutral, flexible, integrated, coherent,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1C7DF8-E0F8-EE47-8337-5B285891C5A7}"/>
              </a:ext>
            </a:extLst>
          </p:cNvPr>
          <p:cNvSpPr txBox="1"/>
          <p:nvPr/>
        </p:nvSpPr>
        <p:spPr>
          <a:xfrm>
            <a:off x="3248300" y="3132341"/>
            <a:ext cx="593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seat of self-control &amp; self-regulation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E43DDE-2EF4-4245-9AD9-97C61569A08F}"/>
              </a:ext>
            </a:extLst>
          </p:cNvPr>
          <p:cNvSpPr txBox="1"/>
          <p:nvPr/>
        </p:nvSpPr>
        <p:spPr>
          <a:xfrm>
            <a:off x="4378202" y="4532927"/>
            <a:ext cx="3672409" cy="120032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basis of emotionality, fears as well as passions,</a:t>
            </a:r>
          </a:p>
          <a:p>
            <a:pPr algn="ctr"/>
            <a:r>
              <a:rPr lang="en-GB" sz="2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impulsive &amp; reflexive </a:t>
            </a:r>
          </a:p>
        </p:txBody>
      </p:sp>
    </p:spTree>
    <p:extLst>
      <p:ext uri="{BB962C8B-B14F-4D97-AF65-F5344CB8AC3E}">
        <p14:creationId xmlns:p14="http://schemas.microsoft.com/office/powerpoint/2010/main" val="2308677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:a16="http://schemas.microsoft.com/office/drawing/2014/main" id="{571D79A2-A034-044D-800B-8B88313A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41" y="446761"/>
            <a:ext cx="8493120" cy="6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2268" b="1" i="1">
                <a:solidFill>
                  <a:srgbClr val="000000"/>
                </a:solidFill>
                <a:latin typeface="Tahoma" charset="0"/>
                <a:cs typeface="Tahoma" charset="0"/>
              </a:rPr>
              <a:t>design of the dunedin multidisciplinary </a:t>
            </a:r>
          </a:p>
          <a:p>
            <a:pPr algn="ctr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2268" b="1" i="1">
                <a:solidFill>
                  <a:srgbClr val="000000"/>
                </a:solidFill>
                <a:latin typeface="Tahoma" charset="0"/>
                <a:cs typeface="Tahoma" charset="0"/>
              </a:rPr>
              <a:t>health and development study</a:t>
            </a: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50CE29A9-0F81-5347-8FA5-95B9B0A9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5943241"/>
            <a:ext cx="9106560" cy="9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A23D6E6D-2C0B-484A-BB75-892EFC1A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1" y="1768681"/>
            <a:ext cx="8838720" cy="29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3" name="Text Box 4">
            <a:extLst>
              <a:ext uri="{FF2B5EF4-FFF2-40B4-BE49-F238E27FC236}">
                <a16:creationId xmlns:a16="http://schemas.microsoft.com/office/drawing/2014/main" id="{A7722C09-5E2C-8B45-92CD-375EC721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001" y="5972041"/>
            <a:ext cx="2923200" cy="2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lang="en-GB" sz="1089" b="1">
                <a:solidFill>
                  <a:srgbClr val="000000"/>
                </a:solidFill>
                <a:latin typeface="Arial" charset="0"/>
              </a:rPr>
              <a:t>Moffitt T E et al. PNAS 2011;108:2693-2698</a:t>
            </a:r>
          </a:p>
        </p:txBody>
      </p:sp>
      <p:sp>
        <p:nvSpPr>
          <p:cNvPr id="2054" name="Text Box 5">
            <a:extLst>
              <a:ext uri="{FF2B5EF4-FFF2-40B4-BE49-F238E27FC236}">
                <a16:creationId xmlns:a16="http://schemas.microsoft.com/office/drawing/2014/main" id="{FCA9E245-E00D-2A4D-A42C-B9666DE5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20" y="6612841"/>
            <a:ext cx="4930560" cy="3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77761" indent="-77761" defTabSz="414726" eaLnBrk="1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altLang="en-US" sz="907">
                <a:solidFill>
                  <a:srgbClr val="000000"/>
                </a:solidFill>
                <a:latin typeface="Arial" panose="020B0604020202020204" pitchFamily="34" charset="0"/>
              </a:rPr>
              <a:t>©2011 by National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897239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CG Omega"/>
        <a:ea typeface=""/>
        <a:cs typeface=""/>
      </a:majorFont>
      <a:minorFont>
        <a:latin typeface="CG Omeg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17811</TotalTime>
  <Words>1534</Words>
  <Application>Microsoft Macintosh PowerPoint</Application>
  <PresentationFormat>On-screen Show (4:3)</PresentationFormat>
  <Paragraphs>151</Paragraphs>
  <Slides>25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CG Omega</vt:lpstr>
      <vt:lpstr>Comic Sans MS</vt:lpstr>
      <vt:lpstr>Symbol</vt:lpstr>
      <vt:lpstr>Tahoma</vt:lpstr>
      <vt:lpstr>Times New Roman</vt:lpstr>
      <vt:lpstr>Wingdings</vt:lpstr>
      <vt:lpstr>Wingdings 2</vt:lpstr>
      <vt:lpstr>Compass</vt:lpstr>
      <vt:lpstr>Office Theme</vt:lpstr>
      <vt:lpstr>Blends</vt:lpstr>
      <vt:lpstr>Lotus SmartPics Image</vt:lpstr>
      <vt:lpstr>Chart</vt:lpstr>
      <vt:lpstr>general orientation </vt:lpstr>
      <vt:lpstr>course outline/our journey </vt:lpstr>
      <vt:lpstr>exercise</vt:lpstr>
      <vt:lpstr>mediterranean diet &amp; mental health</vt:lpstr>
      <vt:lpstr>drugs ordered by overall harm scores</vt:lpstr>
      <vt:lpstr>do you want to be 14 yrs younger?</vt:lpstr>
      <vt:lpstr>willpower</vt:lpstr>
      <vt:lpstr>balance cool ‘know’ &amp; hot ‘go’ systems</vt:lpstr>
      <vt:lpstr>PowerPoint Presentation</vt:lpstr>
      <vt:lpstr>willpower</vt:lpstr>
      <vt:lpstr>PowerPoint Presentation</vt:lpstr>
      <vt:lpstr>general orientation </vt:lpstr>
      <vt:lpstr>the damaging effects of neuroticism</vt:lpstr>
      <vt:lpstr>the importance of personality</vt:lpstr>
      <vt:lpstr>assessing personality</vt:lpstr>
      <vt:lpstr>it’s entirely possible to change</vt:lpstr>
      <vt:lpstr>general orientation </vt:lpstr>
      <vt:lpstr>compassion for others &amp; ourselves </vt:lpstr>
      <vt:lpstr>huge amounts of evidence </vt:lpstr>
      <vt:lpstr>compassion for self &amp; others</vt:lpstr>
      <vt:lpstr>general orientation </vt:lpstr>
      <vt:lpstr>mindbus/bus driver metaphor</vt:lpstr>
      <vt:lpstr>passengers – identify, label, tolerate</vt:lpstr>
      <vt:lpstr>conductor – wise hat</vt:lpstr>
      <vt:lpstr>general orientation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930</cp:revision>
  <cp:lastPrinted>2019-05-13T16:48:23Z</cp:lastPrinted>
  <dcterms:created xsi:type="dcterms:W3CDTF">2003-01-22T11:21:49Z</dcterms:created>
  <dcterms:modified xsi:type="dcterms:W3CDTF">2019-05-20T17:07:48Z</dcterms:modified>
</cp:coreProperties>
</file>